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1509" r:id="rId6"/>
    <p:sldId id="1515" r:id="rId7"/>
    <p:sldId id="1524" r:id="rId8"/>
    <p:sldId id="1516" r:id="rId9"/>
    <p:sldId id="1517" r:id="rId10"/>
    <p:sldId id="1518" r:id="rId11"/>
    <p:sldId id="1519" r:id="rId12"/>
    <p:sldId id="1520" r:id="rId13"/>
    <p:sldId id="1522" r:id="rId14"/>
    <p:sldId id="1523" r:id="rId15"/>
    <p:sldId id="267" r:id="rId16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9EB2"/>
    <a:srgbClr val="C8DCF7"/>
    <a:srgbClr val="899AB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41" autoAdjust="0"/>
  </p:normalViewPr>
  <p:slideViewPr>
    <p:cSldViewPr snapToGrid="0">
      <p:cViewPr varScale="1">
        <p:scale>
          <a:sx n="95" d="100"/>
          <a:sy n="95" d="100"/>
        </p:scale>
        <p:origin x="39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5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97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7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635797"/>
          </a:xfrm>
        </p:spPr>
        <p:txBody>
          <a:bodyPr anchor="t">
            <a:normAutofit/>
          </a:bodyPr>
          <a:lstStyle>
            <a:lvl1pPr algn="l"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73553"/>
            <a:ext cx="6655522" cy="1545336"/>
          </a:xfrm>
        </p:spPr>
        <p:txBody>
          <a:bodyPr anchor="b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B902-09B5-4324-8310-59625360F035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96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161288"/>
            <a:ext cx="4663440" cy="155448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9048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2825496"/>
            <a:ext cx="4663440" cy="3337560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9" y="6453002"/>
            <a:ext cx="1996689" cy="365125"/>
          </a:xfrm>
        </p:spPr>
        <p:txBody>
          <a:bodyPr/>
          <a:lstStyle/>
          <a:p>
            <a:fld id="{8A60B404-9532-4DA8-8A40-EC339A5BE635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2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51598"/>
            <a:ext cx="11924209" cy="528186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776036"/>
            <a:ext cx="11924209" cy="5676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A364-A39C-470E-B89A-9BD899585684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26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367091"/>
            <a:ext cx="11924209" cy="61238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9CE-4771-4BFA-AD70-0E51ABA58D6D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51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4242-8CA0-457D-B3B1-7D78B4164321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03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6F41-6645-4089-A6BB-7B692A44A4CC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41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73AF-3955-4569-8B4F-B329360A9CBD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64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1537853"/>
            <a:ext cx="4145582" cy="46388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538288"/>
            <a:ext cx="5681662" cy="4818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276D-BBED-48BC-B459-1E9A16CF46CD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86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4142232" cy="4940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77456"/>
            <a:ext cx="6159500" cy="539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8C57-8E3B-4697-92F8-0ED9B71F7E17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11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548639"/>
            <a:ext cx="3494314" cy="571963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549274"/>
            <a:ext cx="7315200" cy="5806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C593-EA98-4C39-A75F-3F3A9C691019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12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7" y="548640"/>
            <a:ext cx="6093225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793885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71616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453002"/>
            <a:ext cx="3337584" cy="365125"/>
          </a:xfrm>
        </p:spPr>
        <p:txBody>
          <a:bodyPr/>
          <a:lstStyle/>
          <a:p>
            <a:fld id="{8FACD271-2BB0-4C13-9E3A-50B90F57CA5B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1A11-88E2-4BD0-90A5-503C684B9CC0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54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6135624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828800"/>
            <a:ext cx="6135624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4109C0-CC82-467C-B6E8-62D4D3634E2A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50591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70623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404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736" y="320040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023360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5736" y="1380744"/>
            <a:ext cx="6858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6" y="6453002"/>
            <a:ext cx="3494314" cy="365125"/>
          </a:xfrm>
        </p:spPr>
        <p:txBody>
          <a:bodyPr/>
          <a:lstStyle/>
          <a:p>
            <a:fld id="{1A5F77D0-C28E-4573-88F0-0A30FF98888E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17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20040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380744"/>
            <a:ext cx="6858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91732" y="0"/>
            <a:ext cx="4100267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1F1191D-5EC4-40DF-9DB6-A6385AB88B55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5799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9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808" y="584339"/>
            <a:ext cx="436168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11509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5" y="2212975"/>
            <a:ext cx="4362450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3745" y="6453002"/>
            <a:ext cx="16227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E468DAA-49F6-4492-82E6-75555EB31418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44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41D22668-A3AE-429F-A351-A1583BA90793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5480" y="0"/>
            <a:ext cx="6446520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0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320040"/>
            <a:ext cx="4522936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492240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1380744"/>
            <a:ext cx="4512601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4491" y="6453002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B3A2E2B-8F4D-437C-9F55-5E913AFC716A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15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380744"/>
            <a:ext cx="4572000" cy="4983480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46C70014-48FC-4647-9615-BBD39F98887D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0" y="0"/>
            <a:ext cx="6274279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2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584144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212975"/>
            <a:ext cx="3401568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12663" y="6453002"/>
            <a:ext cx="922372" cy="365125"/>
          </a:xfrm>
        </p:spPr>
        <p:txBody>
          <a:bodyPr/>
          <a:lstStyle/>
          <a:p>
            <a:fld id="{C089F4EF-3CDF-46D7-ADF4-3A52C84FD8BE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35035" y="6453002"/>
            <a:ext cx="2546891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82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3401568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1067625" cy="365125"/>
          </a:xfrm>
        </p:spPr>
        <p:txBody>
          <a:bodyPr/>
          <a:lstStyle/>
          <a:p>
            <a:fld id="{E635C43F-DBB1-4D83-B442-E1529AA900C2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4785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426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33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781365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10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2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2D13F81E-C5BD-4314-B9B9-AAE2702F29D2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6761" y="6453002"/>
            <a:ext cx="233516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3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9A73-9EF0-435E-951F-A4ACE59FBD85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95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12268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4635132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C146-0A20-4029-98D5-9A42EEDF8B24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200"/>
            </a:lvl3pPr>
            <a:lvl4pPr marL="685800" indent="0">
              <a:buFont typeface="Arial" panose="020B0604020202020204" pitchFamily="34" charset="0"/>
              <a:buNone/>
              <a:defRPr sz="1100"/>
            </a:lvl4pPr>
            <a:lvl5pPr marL="914400" indent="0">
              <a:buFont typeface="Arial" panose="020B0604020202020204" pitchFamily="34" charset="0"/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88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77827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2A2F-57DF-45DA-A7E9-678FD33267B9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19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77827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59778"/>
            <a:ext cx="3494314" cy="365125"/>
          </a:xfrm>
        </p:spPr>
        <p:txBody>
          <a:bodyPr/>
          <a:lstStyle/>
          <a:p>
            <a:fld id="{9128053F-E531-4885-B604-CF1A6DEEE405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59778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59778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81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45" y="1828800"/>
            <a:ext cx="6172200" cy="4425696"/>
          </a:xfrm>
          <a:blipFill dpi="0" rotWithShape="1"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791B-F730-470C-BD5E-FFF8D449589F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67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48" y="2290890"/>
            <a:ext cx="4672584" cy="4041648"/>
          </a:xfrm>
          <a:blipFill dpi="0" rotWithShape="1"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FE0C-303A-49D2-B22C-9FE8AE7D9EF1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01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1" y="2295144"/>
            <a:ext cx="3490176" cy="4041648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59A7-84EB-4384-87AF-59CC16704CF8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077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496" y="566928"/>
            <a:ext cx="10826496" cy="4334256"/>
          </a:xfrm>
        </p:spPr>
        <p:txBody>
          <a:bodyPr anchor="b">
            <a:normAutofit/>
          </a:bodyPr>
          <a:lstStyle>
            <a:lvl1pPr algn="l">
              <a:defRPr sz="2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944" y="4718304"/>
            <a:ext cx="5897880" cy="1353312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cap="none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3D17-73C9-402C-91E7-BA73E6829C50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68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603504"/>
            <a:ext cx="10543032" cy="4206240"/>
          </a:xfrm>
        </p:spPr>
        <p:txBody>
          <a:bodyPr anchor="b">
            <a:normAutofit/>
          </a:bodyPr>
          <a:lstStyle>
            <a:lvl1pPr algn="ctr">
              <a:defRPr sz="2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809744"/>
            <a:ext cx="7525512" cy="1545336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7CDD-9512-40CC-9351-FC0DE186CFBD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60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3814EA-F598-EBFD-83D1-6782D7CBB5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603504"/>
            <a:ext cx="10543032" cy="4206240"/>
          </a:xfrm>
        </p:spPr>
        <p:txBody>
          <a:bodyPr anchor="b">
            <a:norm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809744"/>
            <a:ext cx="7525512" cy="1545336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3EFCC7-B7E8-4ABE-BBCB-C75FD27800CD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96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35E4-737B-43D4-B991-92C3D63DE68F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831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986425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2BE8CE-6011-4887-8688-8D57691F11AD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8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rmAutofit/>
          </a:bodyPr>
          <a:lstStyle>
            <a:lvl1pPr marL="137160" indent="-137160" algn="l">
              <a:lnSpc>
                <a:spcPct val="100000"/>
              </a:lnSpc>
              <a:defRPr sz="4000" b="0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4972" y="5428752"/>
            <a:ext cx="9043508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035D-22A0-4334-A9AE-2457016C8B47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6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E66BBE-3119-84C9-214F-FCCB3DF5A6F1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marL="137160" indent="-137160" algn="l">
              <a:lnSpc>
                <a:spcPct val="100000"/>
              </a:lnSpc>
              <a:defRPr sz="4000" b="0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5064" y="5349240"/>
            <a:ext cx="9043416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7CA6-BC1D-429A-A289-4E939E49554A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24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648" y="1234440"/>
            <a:ext cx="8961120" cy="3169920"/>
          </a:xfrm>
        </p:spPr>
        <p:txBody>
          <a:bodyPr anchor="ctr">
            <a:normAutofit/>
          </a:bodyPr>
          <a:lstStyle>
            <a:lvl1pPr marL="137160" indent="-137160" algn="l">
              <a:lnSpc>
                <a:spcPct val="100000"/>
              </a:lnSpc>
              <a:defRPr sz="4400" b="0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651" y="5669280"/>
            <a:ext cx="8807117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18BD-2BA9-41CB-AB89-625779A7563D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02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5B10-D26A-480A-9509-A9831C5E60D8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834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387600"/>
            <a:ext cx="5157788" cy="376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387600"/>
            <a:ext cx="5183188" cy="376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B42A-67CE-499B-A4FA-7D4E4469B142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581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5040-F7E0-40EC-B8E9-CED28200FAA3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9691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F128-BAC7-4E0D-8F77-28A571D93B6F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74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595634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5"/>
            <a:ext cx="6440258" cy="57551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EA1-DD0C-4B8D-8364-52024B4530F1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990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557784"/>
            <a:ext cx="6519080" cy="5779007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7344-9CC7-412D-8C20-072BE86D5A11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216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847088"/>
            <a:ext cx="7342307" cy="1133856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594099"/>
            <a:ext cx="10890374" cy="27432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87AA-E4E6-4FC1-BAD8-09A952212C58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2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86426EA-0386-4881-8D6D-3F08C95C4A7F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51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F65F-0E21-48DE-8D75-4BF66A547E8E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3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anchor="t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96128" y="0"/>
            <a:ext cx="6595872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1951777" cy="365125"/>
          </a:xfrm>
        </p:spPr>
        <p:txBody>
          <a:bodyPr/>
          <a:lstStyle/>
          <a:p>
            <a:fld id="{1FE1A989-42EF-40B2-87AB-6941C231CD4A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88937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44578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67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anchor="b">
            <a:normAutofit/>
          </a:bodyPr>
          <a:lstStyle>
            <a:lvl1pPr algn="l">
              <a:defRPr sz="7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7A0-B9EE-41A8-8016-28E5803F20B2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09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anchor="b">
            <a:normAutofit/>
          </a:bodyPr>
          <a:lstStyle>
            <a:lvl1pPr algn="l"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176" y="484632"/>
            <a:ext cx="7772400" cy="59436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7A0-B9EE-41A8-8016-28E5803F20B2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79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64108"/>
            <a:ext cx="8467558" cy="15544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333860"/>
            <a:ext cx="8467558" cy="368990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685800" indent="-457200">
              <a:buFont typeface="+mj-lt"/>
              <a:buAutoNum type="arabicPeriod"/>
              <a:defRPr sz="2000"/>
            </a:lvl2pPr>
            <a:lvl3pPr marL="800100" indent="-342900">
              <a:buFont typeface="+mj-lt"/>
              <a:buAutoNum type="arabicPeriod"/>
              <a:defRPr sz="1800"/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B404-9532-4DA8-8A40-EC339A5BE635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0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D291CE83-67BA-4B15-B48A-7DC5C0636664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28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5" r:id="rId2"/>
    <p:sldLayoutId id="2147483661" r:id="rId3"/>
    <p:sldLayoutId id="2147483712" r:id="rId4"/>
    <p:sldLayoutId id="2147483698" r:id="rId5"/>
    <p:sldLayoutId id="2147483728" r:id="rId6"/>
    <p:sldLayoutId id="2147483735" r:id="rId7"/>
    <p:sldLayoutId id="2147483758" r:id="rId8"/>
    <p:sldLayoutId id="2147483710" r:id="rId9"/>
    <p:sldLayoutId id="2147483755" r:id="rId10"/>
    <p:sldLayoutId id="2147483713" r:id="rId11"/>
    <p:sldLayoutId id="2147483729" r:id="rId12"/>
    <p:sldLayoutId id="2147483662" r:id="rId13"/>
    <p:sldLayoutId id="2147483679" r:id="rId14"/>
    <p:sldLayoutId id="2147483680" r:id="rId15"/>
    <p:sldLayoutId id="2147483681" r:id="rId16"/>
    <p:sldLayoutId id="2147483682" r:id="rId17"/>
    <p:sldLayoutId id="2147483706" r:id="rId18"/>
    <p:sldLayoutId id="2147483689" r:id="rId19"/>
    <p:sldLayoutId id="2147483690" r:id="rId20"/>
    <p:sldLayoutId id="2147483707" r:id="rId21"/>
    <p:sldLayoutId id="2147483708" r:id="rId22"/>
    <p:sldLayoutId id="2147483692" r:id="rId23"/>
    <p:sldLayoutId id="2147483691" r:id="rId24"/>
    <p:sldLayoutId id="2147483732" r:id="rId25"/>
    <p:sldLayoutId id="2147483733" r:id="rId26"/>
    <p:sldLayoutId id="2147483731" r:id="rId27"/>
    <p:sldLayoutId id="2147483730" r:id="rId28"/>
    <p:sldLayoutId id="2147483694" r:id="rId29"/>
    <p:sldLayoutId id="2147483726" r:id="rId30"/>
    <p:sldLayoutId id="2147483693" r:id="rId31"/>
    <p:sldLayoutId id="2147483711" r:id="rId32"/>
    <p:sldLayoutId id="2147483672" r:id="rId33"/>
    <p:sldLayoutId id="2147483673" r:id="rId34"/>
    <p:sldLayoutId id="2147483696" r:id="rId35"/>
    <p:sldLayoutId id="2147483752" r:id="rId36"/>
    <p:sldLayoutId id="2147483754" r:id="rId37"/>
    <p:sldLayoutId id="2147483753" r:id="rId38"/>
    <p:sldLayoutId id="2147483750" r:id="rId39"/>
    <p:sldLayoutId id="2147483742" r:id="rId40"/>
    <p:sldLayoutId id="2147483743" r:id="rId41"/>
    <p:sldLayoutId id="2147483740" r:id="rId42"/>
    <p:sldLayoutId id="2147483664" r:id="rId43"/>
    <p:sldLayoutId id="2147483665" r:id="rId44"/>
    <p:sldLayoutId id="2147483666" r:id="rId45"/>
    <p:sldLayoutId id="2147483667" r:id="rId46"/>
    <p:sldLayoutId id="2147483668" r:id="rId47"/>
    <p:sldLayoutId id="2147483669" r:id="rId48"/>
    <p:sldLayoutId id="2147483685" r:id="rId49"/>
    <p:sldLayoutId id="2147483687" r:id="rId5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2166C4D-520D-4DE0-07AD-9EC0BEAC85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9692" t="5734" r="7537" b="7733"/>
          <a:stretch>
            <a:fillRect/>
          </a:stretch>
        </p:blipFill>
        <p:spPr>
          <a:xfrm>
            <a:off x="4705350" y="0"/>
            <a:ext cx="748665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6D321A2-65AC-4C18-CA75-0FB5084CA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47" y="411480"/>
            <a:ext cx="4416552" cy="149047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FY26 Funding Award Proposal</a:t>
            </a:r>
            <a:br>
              <a:rPr lang="en-US" sz="800" b="0" dirty="0"/>
            </a:br>
            <a:r>
              <a:rPr lang="en-US" sz="4000" dirty="0"/>
              <a:t>XYZ Independent School District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2FA3257-663D-61CE-A5D5-22B53DB71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47" y="4773168"/>
            <a:ext cx="4416552" cy="196596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Presented to:</a:t>
            </a:r>
          </a:p>
          <a:p>
            <a:pPr>
              <a:spcBef>
                <a:spcPts val="0"/>
              </a:spcBef>
            </a:pPr>
            <a:r>
              <a:rPr lang="en-US" dirty="0"/>
              <a:t>New Mexico Public School Capital Outlay Council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Presented by:</a:t>
            </a:r>
          </a:p>
          <a:p>
            <a:pPr>
              <a:spcBef>
                <a:spcPts val="0"/>
              </a:spcBef>
            </a:pPr>
            <a:r>
              <a:rPr lang="en-US" dirty="0"/>
              <a:t>XYZPDQ​, Superintendent</a:t>
            </a:r>
          </a:p>
          <a:p>
            <a:pPr>
              <a:spcBef>
                <a:spcPts val="0"/>
              </a:spcBef>
            </a:pPr>
            <a:r>
              <a:rPr lang="en-US" dirty="0"/>
              <a:t>Email Address:  XYZPDQ@XYZ.edu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Date:</a:t>
            </a:r>
          </a:p>
          <a:p>
            <a:pPr>
              <a:spcBef>
                <a:spcPts val="0"/>
              </a:spcBef>
            </a:pPr>
            <a:r>
              <a:rPr lang="en-US" dirty="0"/>
              <a:t>Thursday, May 7, 2026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5C7DBD-ABFB-C2B6-F8D7-6F432E682F6F}"/>
              </a:ext>
            </a:extLst>
          </p:cNvPr>
          <p:cNvSpPr/>
          <p:nvPr/>
        </p:nvSpPr>
        <p:spPr>
          <a:xfrm>
            <a:off x="151447" y="1901952"/>
            <a:ext cx="4292537" cy="2459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chemeClr val="accent3"/>
                </a:solidFill>
              </a:rPr>
              <a:t>ABCDEF Combined School</a:t>
            </a:r>
          </a:p>
        </p:txBody>
      </p:sp>
    </p:spTree>
    <p:extLst>
      <p:ext uri="{BB962C8B-B14F-4D97-AF65-F5344CB8AC3E}">
        <p14:creationId xmlns:p14="http://schemas.microsoft.com/office/powerpoint/2010/main" val="3069965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C90D6-50EF-6E4C-54DB-770332BA1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2552" y="196866"/>
            <a:ext cx="5312663" cy="1330182"/>
          </a:xfrm>
        </p:spPr>
        <p:txBody>
          <a:bodyPr>
            <a:normAutofit/>
          </a:bodyPr>
          <a:lstStyle/>
          <a:p>
            <a:r>
              <a:rPr lang="en-US" sz="4400" dirty="0"/>
              <a:t>District Financial Summary – Part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3134B-9E7F-CBCF-94DD-BFCB302F5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136" y="2011680"/>
            <a:ext cx="5056631" cy="4306823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Total Project Cost (TPC): $80,000,000</a:t>
            </a:r>
          </a:p>
          <a:p>
            <a:pPr marL="800100" lvl="1" indent="-3429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100" dirty="0"/>
              <a:t>State Share (40%): $32,000,000</a:t>
            </a:r>
          </a:p>
          <a:p>
            <a:pPr marL="800100" lvl="1" indent="-3429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100" dirty="0"/>
              <a:t>Local Share (60%): $48,000,000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Local Match Status: Full match provided (no reduction requested)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Local Funding Sources:</a:t>
            </a:r>
          </a:p>
          <a:p>
            <a:pPr marL="800100" lvl="1" indent="-3429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Bond proceeds: $40,000,000</a:t>
            </a:r>
          </a:p>
          <a:p>
            <a:pPr marL="800100" lvl="1" indent="-3429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Mill levy: $6,000,000</a:t>
            </a:r>
          </a:p>
          <a:p>
            <a:pPr marL="800100" lvl="1" indent="-3429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Cash on hand: $2,000,000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Project funding fully supported through identified local and state sources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49AB417-EF91-2373-692A-BC807ADD29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15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29556-298C-6770-6711-0852600DB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F85F9-C1C6-2CD3-ACF9-E6CCABD9A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130759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District Financial Summary – 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73312-79B7-9A8E-B25F-E99262D71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1719072"/>
            <a:ext cx="5074920" cy="5047488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Local match requirement is fully met without a reduction request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Available funding sources support full delivery of planning, design, and construction phases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Total Project Cost (TPC) = $80,000,000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TPC = Planning ($250,000) + Design ($7,750,000) + Construction ($72,000,000)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Local Funding (LF) = $48 million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LF = Bond ($40,000,000) + Mill Levy ($6,000,000) + Cash on Hand ($2,000,000) = $48,000,000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Requested State funding = $32,000,000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E71245-C031-C8E7-D345-ED19656AE0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45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assroom in a grade school of San Leandro, California. All children with their hands raised are of Portuguese descent, and are proud of it">
            <a:extLst>
              <a:ext uri="{FF2B5EF4-FFF2-40B4-BE49-F238E27FC236}">
                <a16:creationId xmlns:a16="http://schemas.microsoft.com/office/drawing/2014/main" id="{AF08CFE4-C137-3959-65DA-D601F796A3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06" t="4737" r="3860" b="5658"/>
          <a:stretch>
            <a:fillRect/>
          </a:stretch>
        </p:blipFill>
        <p:spPr>
          <a:xfrm>
            <a:off x="3017786" y="5227"/>
            <a:ext cx="917421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A209B1-CECE-7466-7044-9D73619E5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4792"/>
            <a:ext cx="3017786" cy="786384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6681B-5E1B-BD2B-6960-3B46EFE83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3017786" cy="235755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For more information, please contact: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&lt;Name&gt;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&lt;Title&gt;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&lt;Email address&gt;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&lt;phone number&gt;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C8ED41-2F36-8ADC-8834-8A7E83C63811}"/>
              </a:ext>
            </a:extLst>
          </p:cNvPr>
          <p:cNvSpPr txBox="1">
            <a:spLocks/>
          </p:cNvSpPr>
          <p:nvPr/>
        </p:nvSpPr>
        <p:spPr>
          <a:xfrm>
            <a:off x="0" y="146304"/>
            <a:ext cx="3017786" cy="18146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99686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44A5-0283-F980-85F3-EE51746FC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448" y="346595"/>
            <a:ext cx="4937759" cy="796406"/>
          </a:xfrm>
        </p:spPr>
        <p:txBody>
          <a:bodyPr anchor="b">
            <a:noAutofit/>
          </a:bodyPr>
          <a:lstStyle/>
          <a:p>
            <a:r>
              <a:rPr lang="en-US" sz="2800" dirty="0"/>
              <a:t>ABCDEF Combined School</a:t>
            </a:r>
            <a:br>
              <a:rPr lang="en-US" sz="2800" dirty="0"/>
            </a:br>
            <a:r>
              <a:rPr lang="en-US" sz="1400" dirty="0"/>
              <a:t>(</a:t>
            </a:r>
            <a:r>
              <a:rPr lang="en-US" sz="1400" dirty="0" err="1"/>
              <a:t>wNMCI</a:t>
            </a:r>
            <a:r>
              <a:rPr lang="en-US" sz="1400" dirty="0"/>
              <a:t> Rank: XX)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7F0FE05-085E-1083-B9D5-C50A52E6BC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5774" r="15774"/>
          <a:stretch/>
        </p:blipFill>
        <p:spPr>
          <a:xfrm>
            <a:off x="-9542" y="389"/>
            <a:ext cx="6611509" cy="6857611"/>
          </a:xfrm>
          <a:prstGeom prst="rect">
            <a:avLst/>
          </a:prstGeom>
          <a:noFill/>
        </p:spPr>
      </p:pic>
      <p:sp>
        <p:nvSpPr>
          <p:cNvPr id="4" name="Subtitle 10">
            <a:extLst>
              <a:ext uri="{FF2B5EF4-FFF2-40B4-BE49-F238E27FC236}">
                <a16:creationId xmlns:a16="http://schemas.microsoft.com/office/drawing/2014/main" id="{1B57630D-11A9-030E-E9EC-5D4772798567}"/>
              </a:ext>
            </a:extLst>
          </p:cNvPr>
          <p:cNvSpPr txBox="1">
            <a:spLocks/>
          </p:cNvSpPr>
          <p:nvPr/>
        </p:nvSpPr>
        <p:spPr>
          <a:xfrm>
            <a:off x="7013448" y="1444752"/>
            <a:ext cx="5065776" cy="506665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Total Project Cost: </a:t>
            </a:r>
            <a:r>
              <a:rPr lang="en-US" dirty="0"/>
              <a:t>$XX,XXX,XXX (State + District)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Total Funding Request:</a:t>
            </a:r>
            <a:r>
              <a:rPr lang="en-US" dirty="0"/>
              <a:t> $XX,XXX,XXX (State portion)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Project Purpose: </a:t>
            </a:r>
            <a:r>
              <a:rPr lang="en-US" dirty="0"/>
              <a:t>Address critical building system failures and resulting educational adequacy deficiencies by substantially upgrading or replacing major building components at ABCDEF Combined School.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Project Need: </a:t>
            </a:r>
            <a:r>
              <a:rPr lang="en-US" dirty="0"/>
              <a:t>The facility has persistent HVAC failures, roof leaks, and electrical capacity limitations that directly disrupt instruction, while also lacking sufficient and appropriately configured instructional space to meet current educational standards.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Key Deficiencies: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Frequent HVAC breakdowns causing unsafe and inconsistent classroom environments.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Roof leaks resulting in recurring damage and instructional disruption.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Electrical systems that cannot support modern instructional technology or safety demands.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Insufficient and poorly configured instructional space leading to overcrowding and non-classroom-based instruction.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Eligibility: </a:t>
            </a:r>
            <a:r>
              <a:rPr lang="en-US" dirty="0"/>
              <a:t>School is ranked within the top 100 of </a:t>
            </a:r>
            <a:r>
              <a:rPr lang="en-US" dirty="0" err="1"/>
              <a:t>wNMCI</a:t>
            </a:r>
            <a:r>
              <a:rPr lang="en-US" dirty="0"/>
              <a:t> and is eligible for FY26 Standards-Based funding.</a:t>
            </a:r>
          </a:p>
        </p:txBody>
      </p:sp>
    </p:spTree>
    <p:extLst>
      <p:ext uri="{BB962C8B-B14F-4D97-AF65-F5344CB8AC3E}">
        <p14:creationId xmlns:p14="http://schemas.microsoft.com/office/powerpoint/2010/main" val="331345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300D5-362E-FA77-E842-B921EC6D9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472" y="411480"/>
            <a:ext cx="5065776" cy="1627632"/>
          </a:xfrm>
        </p:spPr>
        <p:txBody>
          <a:bodyPr>
            <a:normAutofit/>
          </a:bodyPr>
          <a:lstStyle/>
          <a:p>
            <a:r>
              <a:rPr lang="en-US" dirty="0"/>
              <a:t>Project Location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EB8E5A0A-C5FF-BB7C-FEE8-6D6C2E95A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472" y="2167128"/>
            <a:ext cx="5065776" cy="189280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Paste a map of your school district with the location(s) of your project(s) specified.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Note that PSFA is able to create a map for you if you need one.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D045BEC-377D-9F9C-72F3-DB706D8187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0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F5546-F4D4-2098-8002-F2B57D9DF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D342AF0-FD71-4CCC-5B33-C9BB4F680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2008" y="1554480"/>
            <a:ext cx="5074920" cy="4361441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HVAC systems are failing, resulting in frequent breakdowns and inconsistent heating and cooling across classrooms and common areas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Roof systems have active and recurring leaks that damage interior finishes and disrupt instruction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Electrical systems are undersized and do not reliably support classroom technology, safety systems, or normal building operations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Building systems are beyond expected service life, requiring repeated repairs that do not resolve underlying failures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System failures directly contribute to interrupted instruction and reduced instructional time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3810894-7AAA-CD68-55CE-93FB53EA2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BCF94A-D86B-5F60-D14E-2C2D6601B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2008" y="306594"/>
            <a:ext cx="4608577" cy="918702"/>
          </a:xfrm>
        </p:spPr>
        <p:txBody>
          <a:bodyPr>
            <a:normAutofit/>
          </a:bodyPr>
          <a:lstStyle/>
          <a:p>
            <a:r>
              <a:rPr lang="en-US" sz="3600" dirty="0"/>
              <a:t>Existing Conditions</a:t>
            </a:r>
            <a:br>
              <a:rPr lang="en-US" sz="3600" dirty="0"/>
            </a:br>
            <a:r>
              <a:rPr lang="en-US" sz="2000" dirty="0"/>
              <a:t>(Building Systems)</a:t>
            </a:r>
          </a:p>
        </p:txBody>
      </p:sp>
    </p:spTree>
    <p:extLst>
      <p:ext uri="{BB962C8B-B14F-4D97-AF65-F5344CB8AC3E}">
        <p14:creationId xmlns:p14="http://schemas.microsoft.com/office/powerpoint/2010/main" val="873391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246E0-E7D6-85E9-B16B-7E82ED1C7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2008" y="306594"/>
            <a:ext cx="4608577" cy="918702"/>
          </a:xfrm>
        </p:spPr>
        <p:txBody>
          <a:bodyPr>
            <a:normAutofit/>
          </a:bodyPr>
          <a:lstStyle/>
          <a:p>
            <a:r>
              <a:rPr lang="en-US" sz="3600" dirty="0"/>
              <a:t>Existing Conditions</a:t>
            </a:r>
            <a:br>
              <a:rPr lang="en-US" sz="3600" dirty="0"/>
            </a:br>
            <a:r>
              <a:rPr lang="en-US" sz="2000" dirty="0"/>
              <a:t>(Educational Adequacy)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CA8FA-BA41-C21E-1619-E394EBED9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2008" y="1645920"/>
            <a:ext cx="5157216" cy="4087367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Instructional spaces are insufficient in size and do not meet current programmatic needs.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Current school</a:t>
            </a:r>
            <a:r>
              <a:rPr lang="en-US" baseline="0" dirty="0"/>
              <a:t> design</a:t>
            </a:r>
            <a:r>
              <a:rPr lang="en-US" dirty="0"/>
              <a:t> requires use of non-classroom spaces for instruction and student services.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Room layouts and building configuration limit flexible, modern instructional delivery.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facility does not adequately support specialized instructional programs or interventions.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Space constraints reduce the district’s ability to deliver equitable learning environments.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F171C8-DC7C-592B-EC53-4048EF63B0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8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C2809-A442-DB5A-3DDF-F6A240A1D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158E306-C377-6899-7710-45271C06C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2008" y="1389888"/>
            <a:ext cx="4974336" cy="4526033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Frequent system failures result in lost instructional time and disrupted classroom activities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Unreliable building conditions reduce staff ability to maintain consistent instruction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Environmental conditions (temperature, leaks, and equipment limitations) negatively affect student learning conditions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Ongoing maintenance demands divert resources away from educational priorities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overall facility condition creates instability in daily school operations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E70CC9-BB0A-E87C-ABBF-D0C0564F87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6BB9AF-F5DA-1360-FF8E-2E69129DC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2008" y="306594"/>
            <a:ext cx="4608577" cy="91870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Existing Conditions</a:t>
            </a:r>
            <a:br>
              <a:rPr lang="en-US" sz="3600" dirty="0"/>
            </a:br>
            <a:r>
              <a:rPr lang="en-US" sz="2000" dirty="0"/>
              <a:t>(Impact on Learning and Operations)</a:t>
            </a:r>
          </a:p>
        </p:txBody>
      </p:sp>
    </p:spTree>
    <p:extLst>
      <p:ext uri="{BB962C8B-B14F-4D97-AF65-F5344CB8AC3E}">
        <p14:creationId xmlns:p14="http://schemas.microsoft.com/office/powerpoint/2010/main" val="1465678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88700D-BE2D-B75F-CEE8-A9CD2FD0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5111496" cy="3739896"/>
          </a:xfrm>
        </p:spPr>
        <p:txBody>
          <a:bodyPr>
            <a:normAutofit/>
          </a:bodyPr>
          <a:lstStyle/>
          <a:p>
            <a:r>
              <a:rPr lang="en-US" sz="3200" dirty="0"/>
              <a:t>Relationship to Facilities Master Plan (FMP)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5FA4717-7C2F-6AD4-69E3-F6192E064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1618488"/>
            <a:ext cx="5111496" cy="4288536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The District Facilities Master Plan (FMP) identifies ABCDEF Combined School as a high-priority project.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The FMP identifies significant building system failures and space deficiencies at this facility.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This project aligns with the FMP recommendation for major renovation or replacement-level investment at the school.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The proposed scope directly addresses prioritized deficiencies identified in the district’s long-range capital planning process.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This project advances the district’s strategy to modernize or replace aging facilities that no longer meet educational adequacy standards.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9AC2440-2D5D-B62C-D7D6-314C50B8C2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9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0695A3-8951-582F-1D05-0DFDF809D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7" y="297450"/>
            <a:ext cx="4361688" cy="997111"/>
          </a:xfrm>
        </p:spPr>
        <p:txBody>
          <a:bodyPr/>
          <a:lstStyle/>
          <a:p>
            <a:r>
              <a:rPr lang="en-US" dirty="0"/>
              <a:t>Enrollment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BF0DD44-465A-1408-701F-CC26B2AEF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1636777"/>
            <a:ext cx="4764022" cy="4279144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The district evaluates ABCDEF Combined School capacity needs based on current and projected enrollment levels.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Enrollment patterns at ABCDEF Combined School and nearby schools support facility right-sizing decisions.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Enrollment at ABCDEF Combined School shows a sustained decline over the past 10 years, from XXX students in 2016 to XX students today.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Five-year projections show continued enrollment decline or stabilization at approximately XX students.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Enrollment decline creates overall underutilized capacity, while existing instructional spaces remain insufficient or poorly configured to support current educational programs.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98F2E34-F276-95D9-69B9-50BB6A3AEB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7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142E-7A01-F466-15D8-ADAA75702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164592"/>
            <a:ext cx="5102352" cy="758952"/>
          </a:xfrm>
        </p:spPr>
        <p:txBody>
          <a:bodyPr>
            <a:normAutofit fontScale="90000"/>
          </a:bodyPr>
          <a:lstStyle/>
          <a:p>
            <a:r>
              <a:rPr lang="en-US" dirty="0"/>
              <a:t>Award History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2AF715-9A56-9B55-2649-758039273A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1152144"/>
            <a:ext cx="5102352" cy="370332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Awarded funding in 2018 for HVAC system replacement. Project status: completed and closed out.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Awarded funding in 2023 for drainage remediation. Project status: currently in closeout.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Awarded FY25 funding for three electric school buses and associated charging infrastructure. Project status: implementation underway.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974ECA-4E80-E635-0279-44C337D77F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23038"/>
      </p:ext>
    </p:extLst>
  </p:cSld>
  <p:clrMapOvr>
    <a:masterClrMapping/>
  </p:clrMapOvr>
</p:sld>
</file>

<file path=ppt/theme/theme1.xml><?xml version="1.0" encoding="utf-8"?>
<a:theme xmlns:a="http://schemas.openxmlformats.org/drawingml/2006/main" name="Helena">
  <a:themeElements>
    <a:clrScheme name="Helen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ena_win32_DN_V3" id="{9F427321-9060-43C1-8B15-4D38A9FA231C}" vid="{F91C65FD-DCCD-4832-9662-5F5E106155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F7CFCFE-9E11-486F-94A1-AD5EF62DEC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15C017-F059-461C-B5CA-F74FA82919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A2E174-8201-44C8-8E86-D532E6482AAF}">
  <ds:schemaRefs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http://www.w3.org/XML/1998/namespace"/>
    <ds:schemaRef ds:uri="16c05727-aa75-4e4a-9b5f-8a80a1165891"/>
    <ds:schemaRef ds:uri="71af3243-3dd4-4a8d-8c0d-dd76da1f02a5"/>
    <ds:schemaRef ds:uri="http://purl.org/dc/dcmitype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{86329408-E6C2-4E18-A7B0-CFCFC8A9DEF4}9db5ba7a-f6a8-423e-8130-f3099013613b-TF6f351658-02aa-4255-a406-604a46294ca9_win32</Template>
  <TotalTime>1193</TotalTime>
  <Words>905</Words>
  <Application>Microsoft Office PowerPoint</Application>
  <PresentationFormat>Widescreen</PresentationFormat>
  <Paragraphs>91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Courier New</vt:lpstr>
      <vt:lpstr>Neue Haas Grotesk Text Pro</vt:lpstr>
      <vt:lpstr>Wingdings</vt:lpstr>
      <vt:lpstr>Helena</vt:lpstr>
      <vt:lpstr>FY26 Funding Award Proposal XYZ Independent School District</vt:lpstr>
      <vt:lpstr>ABCDEF Combined School (wNMCI Rank: XX)</vt:lpstr>
      <vt:lpstr>Project Location</vt:lpstr>
      <vt:lpstr>Existing Conditions (Building Systems)</vt:lpstr>
      <vt:lpstr>Existing Conditions (Educational Adequacy)</vt:lpstr>
      <vt:lpstr>Existing Conditions (Impact on Learning and Operations)</vt:lpstr>
      <vt:lpstr>Relationship to Facilities Master Plan (FMP)</vt:lpstr>
      <vt:lpstr>Enrollment</vt:lpstr>
      <vt:lpstr>Award History</vt:lpstr>
      <vt:lpstr>District Financial Summary – Part 1</vt:lpstr>
      <vt:lpstr>District Financial Summary – Part 2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Claude J. Morelli</dc:creator>
  <cp:lastModifiedBy>Claude J. Morelli</cp:lastModifiedBy>
  <cp:revision>13</cp:revision>
  <cp:lastPrinted>2026-03-19T18:58:57Z</cp:lastPrinted>
  <dcterms:created xsi:type="dcterms:W3CDTF">2026-03-18T14:14:06Z</dcterms:created>
  <dcterms:modified xsi:type="dcterms:W3CDTF">2026-03-23T19:57:59Z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