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5" r:id="rId2"/>
  </p:sldMasterIdLst>
  <p:notesMasterIdLst>
    <p:notesMasterId r:id="rId50"/>
  </p:notesMasterIdLst>
  <p:sldIdLst>
    <p:sldId id="257" r:id="rId3"/>
    <p:sldId id="342" r:id="rId4"/>
    <p:sldId id="264" r:id="rId5"/>
    <p:sldId id="278" r:id="rId6"/>
    <p:sldId id="280" r:id="rId7"/>
    <p:sldId id="273" r:id="rId8"/>
    <p:sldId id="292" r:id="rId9"/>
    <p:sldId id="326" r:id="rId10"/>
    <p:sldId id="324" r:id="rId11"/>
    <p:sldId id="319" r:id="rId12"/>
    <p:sldId id="279" r:id="rId13"/>
    <p:sldId id="318" r:id="rId14"/>
    <p:sldId id="275" r:id="rId15"/>
    <p:sldId id="293" r:id="rId16"/>
    <p:sldId id="294" r:id="rId17"/>
    <p:sldId id="363" r:id="rId18"/>
    <p:sldId id="341" r:id="rId19"/>
    <p:sldId id="311" r:id="rId20"/>
    <p:sldId id="312" r:id="rId21"/>
    <p:sldId id="309" r:id="rId22"/>
    <p:sldId id="260" r:id="rId23"/>
    <p:sldId id="340" r:id="rId24"/>
    <p:sldId id="289" r:id="rId25"/>
    <p:sldId id="286" r:id="rId26"/>
    <p:sldId id="358" r:id="rId27"/>
    <p:sldId id="298" r:id="rId28"/>
    <p:sldId id="362" r:id="rId29"/>
    <p:sldId id="350" r:id="rId30"/>
    <p:sldId id="351" r:id="rId31"/>
    <p:sldId id="352" r:id="rId32"/>
    <p:sldId id="354" r:id="rId33"/>
    <p:sldId id="355" r:id="rId34"/>
    <p:sldId id="356" r:id="rId35"/>
    <p:sldId id="347" r:id="rId36"/>
    <p:sldId id="364" r:id="rId37"/>
    <p:sldId id="290" r:id="rId38"/>
    <p:sldId id="359" r:id="rId39"/>
    <p:sldId id="360" r:id="rId40"/>
    <p:sldId id="361" r:id="rId41"/>
    <p:sldId id="316" r:id="rId42"/>
    <p:sldId id="349" r:id="rId43"/>
    <p:sldId id="314" r:id="rId44"/>
    <p:sldId id="313" r:id="rId45"/>
    <p:sldId id="317" r:id="rId46"/>
    <p:sldId id="346" r:id="rId47"/>
    <p:sldId id="348" r:id="rId48"/>
    <p:sldId id="306" r:id="rId49"/>
  </p:sldIdLst>
  <p:sldSz cx="9144000" cy="6858000" type="letter"/>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p:cViewPr varScale="1">
        <p:scale>
          <a:sx n="111" d="100"/>
          <a:sy n="111" d="100"/>
        </p:scale>
        <p:origin x="17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AD245951-D7A4-4F41-96F9-5B50E6D1442D}" type="datetimeFigureOut">
              <a:rPr lang="en-US" smtClean="0"/>
              <a:t>3/27/2026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644C43EF-2883-4B6F-AFAD-C2A696B863F2}" type="slidenum">
              <a:rPr lang="en-US" smtClean="0"/>
              <a:t>‹#›</a:t>
            </a:fld>
            <a:endParaRPr lang="en-US"/>
          </a:p>
        </p:txBody>
      </p:sp>
    </p:spTree>
    <p:extLst>
      <p:ext uri="{BB962C8B-B14F-4D97-AF65-F5344CB8AC3E}">
        <p14:creationId xmlns:p14="http://schemas.microsoft.com/office/powerpoint/2010/main" val="255537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PSFA has evolved over time to include Standards (340 Projects/72 Districts $2.8 B)  , Systems (295 Projects/67 Districts $201M State Funding, Pre-K, Techer Housing, Security, Emergency, Appropriations, Lease Assistance, FMP, CIMS, FIMS</a:t>
            </a:r>
          </a:p>
          <a:p>
            <a:r>
              <a:rPr lang="en-US" dirty="0"/>
              <a:t>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04DBE-2020-4453-8129-DDC47D77A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16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Outlay funding has exceeded $3.1 Billion in funding: Standards, Systems, Pre-K, TH, FMP’s CIMS, FIMS legislative appropriations and more.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04DBE-2020-4453-8129-DDC47D77A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77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1" u="sng" dirty="0">
                <a:solidFill>
                  <a:schemeClr val="bg1"/>
                </a:solidFill>
                <a:latin typeface="Calibri" panose="020F0502020204030204" pitchFamily="34" charset="0"/>
                <a:cs typeface="Calibri" panose="020F0502020204030204" pitchFamily="34" charset="0"/>
              </a:rPr>
              <a:t>Facility Master Plan: </a:t>
            </a:r>
            <a:r>
              <a:rPr lang="en-US" sz="1200" dirty="0">
                <a:solidFill>
                  <a:schemeClr val="bg1"/>
                </a:solidFill>
                <a:latin typeface="Calibri" panose="020F0502020204030204" pitchFamily="34" charset="0"/>
                <a:cs typeface="Calibri" panose="020F0502020204030204" pitchFamily="34" charset="0"/>
              </a:rPr>
              <a:t>An organizational management and budgeting tool that identifies priorities, critical facility capital and system needs. </a:t>
            </a:r>
          </a:p>
          <a:p>
            <a:pPr algn="just"/>
            <a:r>
              <a:rPr lang="en-US" sz="1200" b="1" u="sng" dirty="0">
                <a:solidFill>
                  <a:schemeClr val="bg1"/>
                </a:solidFill>
                <a:latin typeface="Calibri" panose="020F0502020204030204" pitchFamily="34" charset="0"/>
                <a:cs typeface="Calibri" panose="020F0502020204030204" pitchFamily="34" charset="0"/>
              </a:rPr>
              <a:t>Preventive Maintenance Plan: </a:t>
            </a:r>
            <a:r>
              <a:rPr lang="en-US" sz="1200" dirty="0">
                <a:solidFill>
                  <a:schemeClr val="bg1"/>
                </a:solidFill>
                <a:latin typeface="Calibri" panose="020F0502020204030204" pitchFamily="34" charset="0"/>
                <a:cs typeface="Calibri" panose="020F0502020204030204" pitchFamily="34" charset="0"/>
              </a:rPr>
              <a:t>An organizational management tool that identifies how a district plans to maintain public school investments.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97534-64EB-4162-90A0-15ED4A7A05A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592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AF199-11E2-965E-C8A9-76FE8D9EC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22672-154D-1047-D2BC-68658A007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6310B-B8BE-F033-2E2B-033DCD0780D3}"/>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NM Public Schools energy and water use is the second-highest operating expense for schools after salaries and benefits. New Mexico school districts spent $95 million on utilities in 2024. With costs rising and sustainability becoming a statewide policy, PSFA launched an initiative to help districts manage energy and water use more efficiently and effectively. Driven by IECC International Energy conservation code 2021.</a:t>
            </a:r>
            <a:endParaRPr lang="en-US" dirty="0"/>
          </a:p>
        </p:txBody>
      </p:sp>
      <p:sp>
        <p:nvSpPr>
          <p:cNvPr id="4" name="Slide Number Placeholder 3">
            <a:extLst>
              <a:ext uri="{FF2B5EF4-FFF2-40B4-BE49-F238E27FC236}">
                <a16:creationId xmlns:a16="http://schemas.microsoft.com/office/drawing/2014/main" id="{7B7BC6FF-37CE-2608-0223-07B8A5676B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8F2921-7AD4-43DD-83CD-E3A450DF99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92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9144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9144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628651" y="5037721"/>
            <a:ext cx="718185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28650" y="6125747"/>
            <a:ext cx="718185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559353" y="5128746"/>
            <a:ext cx="0" cy="1641604"/>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5349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3577284" y="3138619"/>
            <a:ext cx="5566716"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3835810" y="4304207"/>
            <a:ext cx="4829367"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3835810" y="5505123"/>
            <a:ext cx="4829366"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4656611" y="4500549"/>
            <a:ext cx="1" cy="1641604"/>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5191265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4"/>
            <a:ext cx="9144000" cy="5497975"/>
          </a:xfrm>
        </p:spPr>
        <p:txBody>
          <a:bodyPr/>
          <a:lstStyle/>
          <a:p>
            <a:r>
              <a:rPr lang="en-US"/>
              <a:t>Click icon to add picture</a:t>
            </a:r>
            <a:endParaRPr lang="en-US" dirty="0"/>
          </a:p>
        </p:txBody>
      </p:sp>
    </p:spTree>
    <p:extLst>
      <p:ext uri="{BB962C8B-B14F-4D97-AF65-F5344CB8AC3E}">
        <p14:creationId xmlns:p14="http://schemas.microsoft.com/office/powerpoint/2010/main" val="7772102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1"/>
            <a:ext cx="9144000" cy="6857999"/>
          </a:xfrm>
        </p:spPr>
        <p:txBody>
          <a:bodyPr/>
          <a:lstStyle/>
          <a:p>
            <a:r>
              <a:rPr lang="en-US"/>
              <a:t>Click icon to add picture</a:t>
            </a:r>
            <a:endParaRPr lang="en-US" dirty="0"/>
          </a:p>
        </p:txBody>
      </p:sp>
      <p:sp>
        <p:nvSpPr>
          <p:cNvPr id="5" name="Rectangle 4"/>
          <p:cNvSpPr/>
          <p:nvPr userDrawn="1"/>
        </p:nvSpPr>
        <p:spPr>
          <a:xfrm>
            <a:off x="0" y="4735871"/>
            <a:ext cx="9144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585751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1"/>
            <a:ext cx="9144000" cy="6857999"/>
          </a:xfrm>
        </p:spPr>
        <p:txBody>
          <a:bodyPr/>
          <a:lstStyle/>
          <a:p>
            <a:r>
              <a:rPr lang="en-US"/>
              <a:t>Click icon to add picture</a:t>
            </a:r>
            <a:endParaRPr lang="en-US" dirty="0"/>
          </a:p>
        </p:txBody>
      </p:sp>
      <p:sp>
        <p:nvSpPr>
          <p:cNvPr id="5" name="Rectangle 4" title="Decorative"/>
          <p:cNvSpPr/>
          <p:nvPr userDrawn="1"/>
        </p:nvSpPr>
        <p:spPr>
          <a:xfrm>
            <a:off x="0" y="4735871"/>
            <a:ext cx="9144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357656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1"/>
            <a:ext cx="9144000" cy="6857999"/>
          </a:xfrm>
        </p:spPr>
        <p:txBody>
          <a:bodyPr/>
          <a:lstStyle/>
          <a:p>
            <a:r>
              <a:rPr lang="en-US"/>
              <a:t>Click icon to add picture</a:t>
            </a:r>
            <a:endParaRPr lang="en-US" dirty="0"/>
          </a:p>
        </p:txBody>
      </p:sp>
      <p:sp>
        <p:nvSpPr>
          <p:cNvPr id="5" name="Rectangle 4" title="Decorative"/>
          <p:cNvSpPr/>
          <p:nvPr userDrawn="1"/>
        </p:nvSpPr>
        <p:spPr>
          <a:xfrm>
            <a:off x="0" y="4735871"/>
            <a:ext cx="9144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352589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sz="1350"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225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3428681" y="4500561"/>
            <a:ext cx="4902519" cy="1325563"/>
          </a:xfrm>
        </p:spPr>
        <p:txBody>
          <a:bodyPr>
            <a:normAutofit/>
          </a:bodyPr>
          <a:lstStyle>
            <a:lvl1pPr>
              <a:defRPr sz="45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8876051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sz="1350"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225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3428681" y="4500561"/>
            <a:ext cx="4902519" cy="1325563"/>
          </a:xfrm>
        </p:spPr>
        <p:txBody>
          <a:bodyPr>
            <a:normAutofit/>
          </a:bodyPr>
          <a:lstStyle>
            <a:lvl1pPr>
              <a:defRPr sz="45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0504382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sz="1350"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225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3428681" y="4500561"/>
            <a:ext cx="4902519" cy="1325563"/>
          </a:xfrm>
        </p:spPr>
        <p:txBody>
          <a:bodyPr>
            <a:normAutofit/>
          </a:bodyPr>
          <a:lstStyle>
            <a:lvl1pPr>
              <a:defRPr sz="45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8337986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7"/>
            <a:ext cx="9144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628650" y="1906059"/>
            <a:ext cx="5911850" cy="1694180"/>
          </a:xfrm>
        </p:spPr>
        <p:txBody>
          <a:bodyPr lIns="0" anchor="t">
            <a:noAutofit/>
          </a:bodyPr>
          <a:lstStyle>
            <a:lvl1pPr>
              <a:defRPr sz="495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6397771" y="4554447"/>
            <a:ext cx="1866900" cy="3124198"/>
          </a:xfrm>
          <a:solidFill>
            <a:schemeClr val="accent2">
              <a:lumMod val="75000"/>
              <a:lumOff val="25000"/>
            </a:schemeClr>
          </a:solidFill>
        </p:spPr>
        <p:txBody>
          <a:bodyPr bIns="0" anchor="b">
            <a:noAutofit/>
          </a:bodyPr>
          <a:lstStyle>
            <a:lvl1pPr marL="0" indent="0" algn="ctr">
              <a:buNone/>
              <a:defRPr sz="1875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37990855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7"/>
            <a:ext cx="9144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628650" y="1906059"/>
            <a:ext cx="5911850" cy="1694180"/>
          </a:xfrm>
        </p:spPr>
        <p:txBody>
          <a:bodyPr lIns="0" anchor="t">
            <a:noAutofit/>
          </a:bodyPr>
          <a:lstStyle>
            <a:lvl1pPr>
              <a:defRPr sz="495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6397771" y="4554447"/>
            <a:ext cx="1866900" cy="3124198"/>
          </a:xfrm>
          <a:solidFill>
            <a:schemeClr val="accent1">
              <a:lumMod val="60000"/>
              <a:lumOff val="40000"/>
            </a:schemeClr>
          </a:solidFill>
        </p:spPr>
        <p:txBody>
          <a:bodyPr bIns="0" anchor="b">
            <a:noAutofit/>
          </a:bodyPr>
          <a:lstStyle>
            <a:lvl1pPr marL="0" indent="0" algn="ctr">
              <a:buNone/>
              <a:defRPr sz="1875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3364870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7"/>
            <a:ext cx="9144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628650" y="1906059"/>
            <a:ext cx="5911850" cy="1694180"/>
          </a:xfrm>
        </p:spPr>
        <p:txBody>
          <a:bodyPr lIns="0" anchor="t">
            <a:noAutofit/>
          </a:bodyPr>
          <a:lstStyle>
            <a:lvl1pPr>
              <a:defRPr sz="495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6397771" y="4554447"/>
            <a:ext cx="1866900" cy="3124198"/>
          </a:xfrm>
          <a:solidFill>
            <a:schemeClr val="accent4">
              <a:lumMod val="40000"/>
              <a:lumOff val="60000"/>
            </a:schemeClr>
          </a:solidFill>
        </p:spPr>
        <p:txBody>
          <a:bodyPr bIns="0" anchor="b">
            <a:noAutofit/>
          </a:bodyPr>
          <a:lstStyle>
            <a:lvl1pPr marL="0" indent="0" algn="ctr">
              <a:buNone/>
              <a:defRPr sz="1875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28487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9144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383117" y="4395673"/>
            <a:ext cx="5119757"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502874" y="4387695"/>
            <a:ext cx="3395594"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5502874" y="4742580"/>
            <a:ext cx="1" cy="1494984"/>
          </a:xfrm>
          <a:prstGeom prst="line">
            <a:avLst/>
          </a:prstGeom>
          <a:ln w="76200">
            <a:solidFill>
              <a:schemeClr val="bg1"/>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708355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226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1"/>
            <a:ext cx="4543425" cy="6857995"/>
          </a:xfrm>
          <a:prstGeom prst="rect">
            <a:avLst/>
          </a:prstGeom>
          <a:solidFill>
            <a:schemeClr val="accent2"/>
          </a:solidFill>
        </p:spPr>
        <p:txBody>
          <a:bodyPr vert="horz" lIns="972000" tIns="34290" rIns="324000" bIns="34290" rtlCol="0" anchor="ctr">
            <a:normAutofit/>
          </a:bodyPr>
          <a:lstStyle/>
          <a:p>
            <a:pPr lvl="0" indent="0">
              <a:lnSpc>
                <a:spcPct val="100000"/>
              </a:lnSpc>
              <a:spcBef>
                <a:spcPts val="750"/>
              </a:spcBef>
              <a:buFontTx/>
              <a:buNone/>
            </a:pPr>
            <a:endParaRPr lang="en-US" sz="105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5788742" y="1074809"/>
            <a:ext cx="2983236" cy="731694"/>
          </a:xfrm>
        </p:spPr>
        <p:txBody>
          <a:bodyPr anchor="ctr">
            <a:normAutofit/>
          </a:bodyPr>
          <a:lstStyle>
            <a:lvl1pPr marL="0" indent="0">
              <a:buNone/>
              <a:defRPr sz="105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05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05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050"/>
            </a:lvl1pPr>
          </a:lstStyle>
          <a:p>
            <a:pPr lvl="0"/>
            <a:r>
              <a:rPr lang="en-US" noProof="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5062438" y="1002147"/>
            <a:ext cx="663926" cy="885235"/>
          </a:xfrm>
          <a:prstGeom prst="ellipse">
            <a:avLst/>
          </a:prstGeom>
          <a:solidFill>
            <a:schemeClr val="bg1"/>
          </a:solidFill>
          <a:ln w="19050">
            <a:noFill/>
          </a:ln>
        </p:spPr>
        <p:txBody>
          <a:bodyPr>
            <a:normAutofit/>
          </a:bodyPr>
          <a:lstStyle>
            <a:lvl1pPr>
              <a:defRPr sz="6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5062438" y="2291506"/>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5062438" y="3580864"/>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5062438" y="4870224"/>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30793" y="1100290"/>
            <a:ext cx="3006328"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630794" y="2561160"/>
            <a:ext cx="3006328" cy="602887"/>
          </a:xfrm>
        </p:spPr>
        <p:txBody>
          <a:bodyPr lIns="0" anchor="t">
            <a:normAutofit/>
          </a:bodyPr>
          <a:lstStyle>
            <a:lvl1pPr marL="0" indent="0">
              <a:buNone/>
              <a:defRPr sz="1050" spc="225">
                <a:solidFill>
                  <a:schemeClr val="bg1"/>
                </a:solidFill>
                <a:latin typeface="+mj-lt"/>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28650" y="3498662"/>
            <a:ext cx="3006329" cy="2560899"/>
          </a:xfrm>
        </p:spPr>
        <p:txBody>
          <a:bodyPr lIns="0">
            <a:noAutofit/>
          </a:bodyPr>
          <a:lstStyle>
            <a:lvl1pPr marL="0" indent="0">
              <a:lnSpc>
                <a:spcPct val="100000"/>
              </a:lnSpc>
              <a:buNone/>
              <a:defRPr sz="1050">
                <a:solidFill>
                  <a:schemeClr val="bg1"/>
                </a:solidFill>
                <a:latin typeface="+mn-lt"/>
                <a:cs typeface="Arial" panose="020B0604020202020204" pitchFamily="34" charset="0"/>
              </a:defRPr>
            </a:lvl1pPr>
          </a:lstStyle>
          <a:p>
            <a:pPr lvl="0"/>
            <a:r>
              <a:rPr lang="en-US" noProof="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438872" y="2398244"/>
            <a:ext cx="0" cy="1641605"/>
          </a:xfrm>
          <a:prstGeom prst="line">
            <a:avLst/>
          </a:prstGeom>
          <a:ln w="76200">
            <a:solidFill>
              <a:schemeClr val="accent2">
                <a:lumMod val="50000"/>
                <a:lumOff val="5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lang="en-US" sz="1125" noProof="0" dirty="0">
              <a:solidFill>
                <a:schemeClr val="bg1"/>
              </a:solidFill>
            </a:endParaRPr>
          </a:p>
        </p:txBody>
      </p:sp>
    </p:spTree>
    <p:extLst>
      <p:ext uri="{BB962C8B-B14F-4D97-AF65-F5344CB8AC3E}">
        <p14:creationId xmlns:p14="http://schemas.microsoft.com/office/powerpoint/2010/main" val="2857258111"/>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5788742" y="1058980"/>
            <a:ext cx="2983236" cy="731694"/>
          </a:xfrm>
        </p:spPr>
        <p:txBody>
          <a:bodyPr anchor="ctr">
            <a:normAutofit/>
          </a:bodyPr>
          <a:lstStyle>
            <a:lvl1pPr marL="0" indent="0">
              <a:buNone/>
              <a:defRPr sz="105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05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05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050"/>
            </a:lvl1pPr>
          </a:lstStyle>
          <a:p>
            <a:pPr lvl="0"/>
            <a:r>
              <a:rPr lang="en-US" noProof="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30793" y="1100290"/>
            <a:ext cx="3006328"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630794" y="2561160"/>
            <a:ext cx="3006328" cy="602887"/>
          </a:xfrm>
        </p:spPr>
        <p:txBody>
          <a:bodyPr lIns="0" anchor="t">
            <a:normAutofit/>
          </a:bodyPr>
          <a:lstStyle>
            <a:lvl1pPr marL="0" indent="0">
              <a:buNone/>
              <a:defRPr sz="1050" spc="225">
                <a:solidFill>
                  <a:schemeClr val="tx2"/>
                </a:solidFill>
                <a:latin typeface="+mj-lt"/>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28650" y="3498662"/>
            <a:ext cx="3006329" cy="2560899"/>
          </a:xfrm>
        </p:spPr>
        <p:txBody>
          <a:bodyPr lIns="0">
            <a:noAutofit/>
          </a:bodyPr>
          <a:lstStyle>
            <a:lvl1pPr marL="0" indent="0">
              <a:lnSpc>
                <a:spcPct val="100000"/>
              </a:lnSpc>
              <a:buNone/>
              <a:defRPr sz="1050">
                <a:latin typeface="+mn-lt"/>
                <a:cs typeface="Arial" panose="020B0604020202020204" pitchFamily="34" charset="0"/>
              </a:defRPr>
            </a:lvl1pPr>
          </a:lstStyle>
          <a:p>
            <a:pPr lvl="0"/>
            <a:r>
              <a:rPr lang="en-US" noProof="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438872" y="2398244"/>
            <a:ext cx="0" cy="1641605"/>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lang="en-US" sz="1125"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5041254" y="1047457"/>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5041254" y="2342489"/>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5041254" y="3644741"/>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5041254" y="4935470"/>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5155808" y="1200197"/>
            <a:ext cx="336947" cy="449263"/>
          </a:xfrm>
        </p:spPr>
        <p:txBody>
          <a:bodyPr anchor="ctr">
            <a:normAutofit/>
          </a:bodyPr>
          <a:lstStyle>
            <a:lvl1pPr marL="0" indent="0" algn="ctr">
              <a:buNone/>
              <a:defRPr sz="525">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5155808" y="2506753"/>
            <a:ext cx="336947" cy="449263"/>
          </a:xfrm>
        </p:spPr>
        <p:txBody>
          <a:bodyPr anchor="ctr">
            <a:normAutofit/>
          </a:bodyPr>
          <a:lstStyle>
            <a:lvl1pPr marL="0" indent="0" algn="ctr">
              <a:buNone/>
              <a:defRPr sz="525">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5155808" y="3797480"/>
            <a:ext cx="336947" cy="449263"/>
          </a:xfrm>
        </p:spPr>
        <p:txBody>
          <a:bodyPr anchor="ctr">
            <a:normAutofit/>
          </a:bodyPr>
          <a:lstStyle>
            <a:lvl1pPr marL="0" indent="0" algn="ctr">
              <a:buNone/>
              <a:defRPr sz="525">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5155808" y="5088209"/>
            <a:ext cx="336947" cy="449263"/>
          </a:xfrm>
        </p:spPr>
        <p:txBody>
          <a:bodyPr anchor="ctr">
            <a:normAutofit/>
          </a:bodyPr>
          <a:lstStyle>
            <a:lvl1pPr marL="0" indent="0" algn="ctr">
              <a:buNone/>
              <a:defRPr sz="525">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72885841"/>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3"/>
            <a:ext cx="9144000" cy="3136523"/>
          </a:xfrm>
          <a:prstGeom prst="rect">
            <a:avLst/>
          </a:prstGeom>
          <a:solidFill>
            <a:schemeClr val="accent2"/>
          </a:solidFill>
        </p:spPr>
        <p:txBody>
          <a:bodyPr vert="horz" lIns="972000" tIns="34290" rIns="324000" bIns="34290" rtlCol="0" anchor="ctr">
            <a:normAutofit/>
          </a:bodyPr>
          <a:lstStyle/>
          <a:p>
            <a:pPr lvl="0" indent="0">
              <a:lnSpc>
                <a:spcPct val="100000"/>
              </a:lnSpc>
              <a:spcBef>
                <a:spcPts val="750"/>
              </a:spcBef>
              <a:buFontTx/>
              <a:buNone/>
            </a:pPr>
            <a:endParaRPr lang="en-US" sz="105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501407" y="358611"/>
            <a:ext cx="8141186" cy="804759"/>
          </a:xfrm>
        </p:spPr>
        <p:txBody>
          <a:bodyPr lIns="0" anchor="b">
            <a:normAutofit/>
          </a:bodyPr>
          <a:lstStyle>
            <a:lvl1pPr algn="ctr">
              <a:defRPr sz="3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034103" y="2592711"/>
            <a:ext cx="730319" cy="973759"/>
          </a:xfrm>
          <a:prstGeom prst="ellipse">
            <a:avLst/>
          </a:prstGeom>
          <a:solidFill>
            <a:schemeClr val="bg1"/>
          </a:solidFill>
          <a:ln w="19050">
            <a:noFill/>
          </a:ln>
        </p:spPr>
        <p:txBody>
          <a:bodyPr>
            <a:normAutofit/>
          </a:bodyPr>
          <a:lstStyle>
            <a:lvl1pPr>
              <a:defRPr sz="6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3169582" y="2592711"/>
            <a:ext cx="730319" cy="973759"/>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5305060" y="2592711"/>
            <a:ext cx="730319" cy="973759"/>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7440539" y="2592711"/>
            <a:ext cx="730319" cy="973759"/>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473085" y="3920809"/>
            <a:ext cx="1852355" cy="731694"/>
          </a:xfrm>
        </p:spPr>
        <p:txBody>
          <a:bodyPr anchor="t">
            <a:normAutofit/>
          </a:bodyPr>
          <a:lstStyle>
            <a:lvl1pPr marL="0" indent="0" algn="ctr">
              <a:buNone/>
              <a:defRPr sz="1050">
                <a:solidFill>
                  <a:schemeClr val="bg1"/>
                </a:solidFill>
              </a:defRPr>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2607619" y="3923752"/>
            <a:ext cx="1852355" cy="731694"/>
          </a:xfrm>
        </p:spPr>
        <p:txBody>
          <a:bodyPr anchor="t">
            <a:normAutofit/>
          </a:bodyPr>
          <a:lstStyle>
            <a:lvl1pPr marL="0" indent="0" algn="ctr">
              <a:buNone/>
              <a:defRPr sz="1050">
                <a:solidFill>
                  <a:schemeClr val="bg1"/>
                </a:solidFill>
              </a:defRPr>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4742152" y="3920809"/>
            <a:ext cx="1852355" cy="731694"/>
          </a:xfrm>
        </p:spPr>
        <p:txBody>
          <a:bodyPr anchor="t">
            <a:normAutofit/>
          </a:bodyPr>
          <a:lstStyle>
            <a:lvl1pPr marL="0" indent="0" algn="ctr">
              <a:buNone/>
              <a:defRPr sz="1050">
                <a:solidFill>
                  <a:schemeClr val="bg1"/>
                </a:solidFill>
              </a:defRPr>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6876687" y="3916626"/>
            <a:ext cx="1852355" cy="731694"/>
          </a:xfrm>
        </p:spPr>
        <p:txBody>
          <a:bodyPr anchor="t">
            <a:normAutofit/>
          </a:bodyPr>
          <a:lstStyle>
            <a:lvl1pPr marL="0" indent="0" algn="ctr">
              <a:buNone/>
              <a:defRPr sz="1050">
                <a:solidFill>
                  <a:schemeClr val="bg1"/>
                </a:solidFill>
              </a:defRPr>
            </a:lvl1pPr>
          </a:lstStyle>
          <a:p>
            <a:pPr lvl="0"/>
            <a:r>
              <a:rPr lang="en-US" noProof="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501408" y="1489702"/>
            <a:ext cx="8141186" cy="541483"/>
          </a:xfrm>
        </p:spPr>
        <p:txBody>
          <a:bodyPr lIns="0">
            <a:noAutofit/>
          </a:bodyPr>
          <a:lstStyle>
            <a:lvl1pPr marL="0" indent="0" algn="ctr">
              <a:lnSpc>
                <a:spcPct val="100000"/>
              </a:lnSpc>
              <a:buNone/>
              <a:defRPr sz="1050">
                <a:latin typeface="+mj-lt"/>
                <a:cs typeface="Arial" panose="020B0604020202020204" pitchFamily="34" charset="0"/>
              </a:defRPr>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496184"/>
            <a:ext cx="0" cy="1641604"/>
          </a:xfrm>
          <a:prstGeom prst="line">
            <a:avLst/>
          </a:prstGeom>
          <a:ln w="76200">
            <a:solidFill>
              <a:schemeClr val="accent2">
                <a:lumMod val="75000"/>
                <a:lumOff val="25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lang="en-US" sz="1125" noProof="0" dirty="0"/>
          </a:p>
        </p:txBody>
      </p:sp>
    </p:spTree>
    <p:extLst>
      <p:ext uri="{BB962C8B-B14F-4D97-AF65-F5344CB8AC3E}">
        <p14:creationId xmlns:p14="http://schemas.microsoft.com/office/powerpoint/2010/main" val="3485470973"/>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473085" y="4601529"/>
            <a:ext cx="1852355" cy="1562154"/>
          </a:xfrm>
        </p:spPr>
        <p:txBody>
          <a:bodyPr anchor="t">
            <a:normAutofit/>
          </a:bodyPr>
          <a:lstStyle>
            <a:lvl1pPr marL="0" indent="0" algn="ctr">
              <a:buNone/>
              <a:defRPr sz="105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2607619" y="4604472"/>
            <a:ext cx="1852355" cy="1562154"/>
          </a:xfrm>
        </p:spPr>
        <p:txBody>
          <a:bodyPr anchor="t">
            <a:normAutofit/>
          </a:bodyPr>
          <a:lstStyle>
            <a:lvl1pPr marL="0" indent="0" algn="ctr">
              <a:buNone/>
              <a:defRPr sz="105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4742152" y="4601529"/>
            <a:ext cx="1852355" cy="1562154"/>
          </a:xfrm>
        </p:spPr>
        <p:txBody>
          <a:bodyPr anchor="t">
            <a:normAutofit/>
          </a:bodyPr>
          <a:lstStyle>
            <a:lvl1pPr marL="0" indent="0" algn="ctr">
              <a:buNone/>
              <a:defRPr sz="105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6876687" y="4597346"/>
            <a:ext cx="1852355" cy="1562154"/>
          </a:xfrm>
        </p:spPr>
        <p:txBody>
          <a:bodyPr anchor="t">
            <a:normAutofit/>
          </a:bodyPr>
          <a:lstStyle>
            <a:lvl1pPr marL="0" indent="0" algn="ctr">
              <a:buNone/>
              <a:defRPr sz="1050"/>
            </a:lvl1pPr>
          </a:lstStyle>
          <a:p>
            <a:pPr lvl="0"/>
            <a:r>
              <a:rPr lang="en-US" noProof="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501407" y="358611"/>
            <a:ext cx="8141186" cy="804759"/>
          </a:xfrm>
        </p:spPr>
        <p:txBody>
          <a:bodyPr lIns="0" anchor="b">
            <a:normAutofit/>
          </a:bodyPr>
          <a:lstStyle>
            <a:lvl1pPr algn="ctr">
              <a:defRPr sz="3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501408" y="1489702"/>
            <a:ext cx="8141186" cy="731691"/>
          </a:xfrm>
        </p:spPr>
        <p:txBody>
          <a:bodyPr lIns="0">
            <a:noAutofit/>
          </a:bodyPr>
          <a:lstStyle>
            <a:lvl1pPr marL="0" indent="0" algn="ctr">
              <a:lnSpc>
                <a:spcPct val="100000"/>
              </a:lnSpc>
              <a:buNone/>
              <a:defRPr sz="1050">
                <a:latin typeface="+mj-lt"/>
                <a:cs typeface="Arial" panose="020B0604020202020204" pitchFamily="34" charset="0"/>
              </a:defRPr>
            </a:lvl1pPr>
          </a:lstStyle>
          <a:p>
            <a:pPr lvl="0"/>
            <a:r>
              <a:rPr lang="en-US" noProof="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496184"/>
            <a:ext cx="0" cy="1641604"/>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lang="en-US" sz="1125"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884719"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3019253"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5153786"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7288321"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046644" y="3263556"/>
            <a:ext cx="705237" cy="940316"/>
          </a:xfrm>
        </p:spPr>
        <p:txBody>
          <a:bodyPr anchor="t">
            <a:normAutofit/>
          </a:bodyPr>
          <a:lstStyle>
            <a:lvl1pPr marL="0" indent="0" algn="ctr">
              <a:buNone/>
              <a:defRPr sz="9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3161194" y="3263556"/>
            <a:ext cx="705237" cy="940316"/>
          </a:xfrm>
        </p:spPr>
        <p:txBody>
          <a:bodyPr anchor="t">
            <a:normAutofit/>
          </a:bodyPr>
          <a:lstStyle>
            <a:lvl1pPr marL="0" indent="0" algn="ctr">
              <a:buNone/>
              <a:defRPr sz="9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5323369" y="3263556"/>
            <a:ext cx="705237" cy="940316"/>
          </a:xfrm>
        </p:spPr>
        <p:txBody>
          <a:bodyPr anchor="t">
            <a:normAutofit/>
          </a:bodyPr>
          <a:lstStyle>
            <a:lvl1pPr marL="0" indent="0" algn="ctr">
              <a:buNone/>
              <a:defRPr sz="9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7466494" y="3263556"/>
            <a:ext cx="705237" cy="940316"/>
          </a:xfrm>
        </p:spPr>
        <p:txBody>
          <a:bodyPr anchor="t">
            <a:normAutofit/>
          </a:bodyPr>
          <a:lstStyle>
            <a:lvl1pPr marL="0" indent="0" algn="ctr">
              <a:buNone/>
              <a:defRPr sz="9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2644669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4600575" y="1"/>
            <a:ext cx="4543425" cy="6857995"/>
          </a:xfrm>
          <a:prstGeom prst="rect">
            <a:avLst/>
          </a:prstGeom>
          <a:solidFill>
            <a:srgbClr val="DFE3E9"/>
          </a:solidFill>
        </p:spPr>
        <p:txBody>
          <a:bodyPr vert="horz" lIns="972000" tIns="34290" rIns="324000" bIns="34290" rtlCol="0" anchor="ctr">
            <a:normAutofit/>
          </a:bodyPr>
          <a:lstStyle/>
          <a:p>
            <a:pPr lvl="0" indent="0">
              <a:lnSpc>
                <a:spcPct val="100000"/>
              </a:lnSpc>
              <a:spcBef>
                <a:spcPts val="750"/>
              </a:spcBef>
              <a:buFontTx/>
              <a:buNone/>
            </a:pPr>
            <a:endParaRPr lang="en-US" sz="105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30793" y="2234610"/>
            <a:ext cx="3006328"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630794" y="3695480"/>
            <a:ext cx="3006328" cy="602887"/>
          </a:xfrm>
        </p:spPr>
        <p:txBody>
          <a:bodyPr lIns="0" anchor="t">
            <a:normAutofit/>
          </a:bodyPr>
          <a:lstStyle>
            <a:lvl1pPr marL="0" indent="0">
              <a:buNone/>
              <a:defRPr sz="1050" spc="225">
                <a:solidFill>
                  <a:schemeClr val="tx2"/>
                </a:solidFill>
                <a:latin typeface="+mj-lt"/>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4952192" y="954225"/>
            <a:ext cx="730319" cy="973759"/>
          </a:xfrm>
          <a:prstGeom prst="ellipse">
            <a:avLst/>
          </a:prstGeom>
          <a:noFill/>
          <a:ln w="38100">
            <a:noFill/>
          </a:ln>
        </p:spPr>
        <p:txBody>
          <a:bodyPr>
            <a:normAutofit/>
          </a:bodyPr>
          <a:lstStyle>
            <a:lvl1pPr>
              <a:defRPr sz="6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952192" y="2245736"/>
            <a:ext cx="730319" cy="973759"/>
          </a:xfrm>
          <a:prstGeom prst="ellipse">
            <a:avLst/>
          </a:prstGeom>
          <a:noFill/>
          <a:ln w="3810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4952192" y="3537247"/>
            <a:ext cx="730319" cy="973759"/>
          </a:xfrm>
          <a:prstGeom prst="ellipse">
            <a:avLst/>
          </a:prstGeom>
          <a:noFill/>
          <a:ln w="3810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4952192" y="4828758"/>
            <a:ext cx="730319" cy="973759"/>
          </a:xfrm>
          <a:prstGeom prst="ellipse">
            <a:avLst/>
          </a:prstGeom>
          <a:noFill/>
          <a:ln w="3810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5788742" y="1074809"/>
            <a:ext cx="2983236" cy="731694"/>
          </a:xfrm>
        </p:spPr>
        <p:txBody>
          <a:bodyPr anchor="ctr">
            <a:normAutofit/>
          </a:bodyPr>
          <a:lstStyle>
            <a:lvl1pPr marL="0" indent="0">
              <a:buNone/>
              <a:defRPr sz="105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05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05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050"/>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438872" y="3549709"/>
            <a:ext cx="0" cy="1641604"/>
          </a:xfrm>
          <a:prstGeom prst="line">
            <a:avLst/>
          </a:prstGeom>
          <a:ln w="76200">
            <a:solidFill>
              <a:schemeClr val="accent4"/>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lang="en-US" sz="1125" noProof="0" dirty="0"/>
          </a:p>
        </p:txBody>
      </p:sp>
    </p:spTree>
    <p:extLst>
      <p:ext uri="{BB962C8B-B14F-4D97-AF65-F5344CB8AC3E}">
        <p14:creationId xmlns:p14="http://schemas.microsoft.com/office/powerpoint/2010/main" val="1586701242"/>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1"/>
            <a:ext cx="9144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135186" y="597068"/>
            <a:ext cx="6576469"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779153" y="3050995"/>
            <a:ext cx="1232538"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2881698" y="3050995"/>
            <a:ext cx="1232538"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4984243" y="3061267"/>
            <a:ext cx="1232538"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7086787" y="3061267"/>
            <a:ext cx="1232538"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453534" y="5272005"/>
            <a:ext cx="1888204" cy="1029458"/>
          </a:xfrm>
        </p:spPr>
        <p:txBody>
          <a:bodyPr lIns="0">
            <a:noAutofit/>
          </a:bodyPr>
          <a:lstStyle>
            <a:lvl1pPr marL="0" indent="0" algn="ctr">
              <a:buNone/>
              <a:defRPr sz="1050">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453534" y="4791480"/>
            <a:ext cx="1888204" cy="382749"/>
          </a:xfrm>
        </p:spPr>
        <p:txBody>
          <a:bodyPr lIns="0" anchor="b">
            <a:noAutofit/>
          </a:bodyPr>
          <a:lstStyle>
            <a:lvl1pPr marL="0" indent="0" algn="ctr">
              <a:buNone/>
              <a:defRPr sz="12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2558207" y="5272005"/>
            <a:ext cx="1888204" cy="1029458"/>
          </a:xfrm>
        </p:spPr>
        <p:txBody>
          <a:bodyPr lIns="0">
            <a:noAutofit/>
          </a:bodyPr>
          <a:lstStyle>
            <a:lvl1pPr marL="0" indent="0" algn="ctr">
              <a:buNone/>
              <a:defRPr sz="1050">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2558207" y="4791480"/>
            <a:ext cx="1888204" cy="382749"/>
          </a:xfrm>
        </p:spPr>
        <p:txBody>
          <a:bodyPr lIns="0" anchor="b">
            <a:noAutofit/>
          </a:bodyPr>
          <a:lstStyle>
            <a:lvl1pPr marL="0" indent="0" algn="ctr">
              <a:buNone/>
              <a:defRPr sz="12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4662880" y="5282275"/>
            <a:ext cx="1888204" cy="1029458"/>
          </a:xfrm>
        </p:spPr>
        <p:txBody>
          <a:bodyPr lIns="0">
            <a:noAutofit/>
          </a:bodyPr>
          <a:lstStyle>
            <a:lvl1pPr marL="0" indent="0" algn="ctr">
              <a:buNone/>
              <a:defRPr sz="1050">
                <a:latin typeface="+mn-lt"/>
                <a:cs typeface="Arial" panose="020B0604020202020204" pitchFamily="34" charset="0"/>
              </a:defRPr>
            </a:lvl1pPr>
          </a:lstStyle>
          <a:p>
            <a:pPr lvl="0"/>
            <a:r>
              <a:rPr lang="en-US"/>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4662880" y="4801750"/>
            <a:ext cx="1888204" cy="382749"/>
          </a:xfrm>
        </p:spPr>
        <p:txBody>
          <a:bodyPr lIns="0" anchor="b">
            <a:noAutofit/>
          </a:bodyPr>
          <a:lstStyle>
            <a:lvl1pPr marL="0" indent="0" algn="ctr">
              <a:buNone/>
              <a:defRPr sz="12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6767553" y="5282275"/>
            <a:ext cx="1888204" cy="1029458"/>
          </a:xfrm>
        </p:spPr>
        <p:txBody>
          <a:bodyPr lIns="0">
            <a:noAutofit/>
          </a:bodyPr>
          <a:lstStyle>
            <a:lvl1pPr marL="0" indent="0" algn="ctr">
              <a:buNone/>
              <a:defRPr sz="1050">
                <a:latin typeface="+mn-lt"/>
                <a:cs typeface="Arial" panose="020B0604020202020204" pitchFamily="34" charset="0"/>
              </a:defRPr>
            </a:lvl1pPr>
          </a:lstStyle>
          <a:p>
            <a:pPr lvl="0"/>
            <a:r>
              <a:rPr lang="en-US"/>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6767553" y="4801750"/>
            <a:ext cx="1888204" cy="382749"/>
          </a:xfrm>
        </p:spPr>
        <p:txBody>
          <a:bodyPr lIns="0" anchor="b">
            <a:noAutofit/>
          </a:bodyPr>
          <a:lstStyle>
            <a:lvl1pPr marL="0" indent="0" algn="ctr">
              <a:buNone/>
              <a:defRPr sz="12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1032867"/>
            <a:ext cx="0" cy="1641604"/>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solidFill>
                <a:schemeClr val="bg1"/>
              </a:solidFill>
            </a:endParaRPr>
          </a:p>
        </p:txBody>
      </p:sp>
    </p:spTree>
    <p:extLst>
      <p:ext uri="{BB962C8B-B14F-4D97-AF65-F5344CB8AC3E}">
        <p14:creationId xmlns:p14="http://schemas.microsoft.com/office/powerpoint/2010/main" val="33718913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2289547"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title="Decorative"/>
          <p:cNvSpPr/>
          <p:nvPr userDrawn="1"/>
        </p:nvSpPr>
        <p:spPr>
          <a:xfrm>
            <a:off x="4569636" y="1964267"/>
            <a:ext cx="2289547"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title="Decorative"/>
          <p:cNvSpPr/>
          <p:nvPr userDrawn="1"/>
        </p:nvSpPr>
        <p:spPr>
          <a:xfrm>
            <a:off x="6854454" y="4414498"/>
            <a:ext cx="2289547"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1580166" y="616350"/>
            <a:ext cx="5983670"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2290572" cy="2441448"/>
          </a:xfrm>
          <a:prstGeom prst="rect">
            <a:avLst/>
          </a:prstGeom>
        </p:spPr>
        <p:txBody>
          <a:bodyPr>
            <a:normAutofit/>
          </a:bodyPr>
          <a:lstStyle>
            <a:lvl1pPr algn="ctr">
              <a:defRPr sz="12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2284818" y="1964267"/>
            <a:ext cx="2290572" cy="2441448"/>
          </a:xfrm>
          <a:prstGeom prst="rect">
            <a:avLst/>
          </a:prstGeom>
        </p:spPr>
        <p:txBody>
          <a:bodyPr>
            <a:normAutofit/>
          </a:bodyPr>
          <a:lstStyle>
            <a:lvl1pPr algn="ctr">
              <a:defRPr sz="12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6853428" y="1964267"/>
            <a:ext cx="2290572" cy="2441448"/>
          </a:xfrm>
          <a:prstGeom prst="rect">
            <a:avLst/>
          </a:prstGeom>
        </p:spPr>
        <p:txBody>
          <a:bodyPr>
            <a:normAutofit/>
          </a:bodyPr>
          <a:lstStyle>
            <a:lvl1pPr algn="ctr">
              <a:defRPr sz="1200"/>
            </a:lvl1pPr>
          </a:lstStyle>
          <a:p>
            <a:r>
              <a:rPr lang="en-US"/>
              <a:t>Click icon to add picture</a:t>
            </a:r>
            <a:endParaRPr lang="en-US" dirty="0"/>
          </a:p>
        </p:txBody>
      </p:sp>
      <p:sp>
        <p:nvSpPr>
          <p:cNvPr id="26" name="Rectangle 25" title="Decorative"/>
          <p:cNvSpPr/>
          <p:nvPr userDrawn="1"/>
        </p:nvSpPr>
        <p:spPr>
          <a:xfrm>
            <a:off x="2284818" y="4414498"/>
            <a:ext cx="2289547"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198308" y="3652861"/>
            <a:ext cx="1888204" cy="484146"/>
          </a:xfrm>
        </p:spPr>
        <p:txBody>
          <a:bodyPr lIns="0">
            <a:noAutofit/>
          </a:bodyPr>
          <a:lstStyle>
            <a:lvl1pPr marL="0" indent="0" algn="ctr">
              <a:buNone/>
              <a:defRPr sz="1050">
                <a:solidFill>
                  <a:schemeClr val="bg1"/>
                </a:solidFill>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198308" y="3248536"/>
            <a:ext cx="1888204" cy="382749"/>
          </a:xfrm>
        </p:spPr>
        <p:txBody>
          <a:bodyPr lIns="0" anchor="b">
            <a:noAutofit/>
          </a:bodyPr>
          <a:lstStyle>
            <a:lvl1pPr marL="0" indent="0" algn="ctr">
              <a:buNone/>
              <a:defRPr sz="12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4769282" y="3652861"/>
            <a:ext cx="1888204" cy="484146"/>
          </a:xfrm>
        </p:spPr>
        <p:txBody>
          <a:bodyPr lIns="0">
            <a:noAutofit/>
          </a:bodyPr>
          <a:lstStyle>
            <a:lvl1pPr marL="0" indent="0" algn="ctr">
              <a:buNone/>
              <a:defRPr sz="1050">
                <a:solidFill>
                  <a:schemeClr val="bg1"/>
                </a:solidFill>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4769282" y="3248536"/>
            <a:ext cx="1888204" cy="382749"/>
          </a:xfrm>
        </p:spPr>
        <p:txBody>
          <a:bodyPr lIns="0" anchor="b">
            <a:noAutofit/>
          </a:bodyPr>
          <a:lstStyle>
            <a:lvl1pPr marL="0" indent="0" algn="ctr">
              <a:buNone/>
              <a:defRPr sz="12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2466694" y="5167572"/>
            <a:ext cx="1888204" cy="484146"/>
          </a:xfrm>
        </p:spPr>
        <p:txBody>
          <a:bodyPr lIns="0">
            <a:noAutofit/>
          </a:bodyPr>
          <a:lstStyle>
            <a:lvl1pPr marL="0" indent="0" algn="ctr">
              <a:buNone/>
              <a:defRPr sz="1050">
                <a:solidFill>
                  <a:schemeClr val="bg1"/>
                </a:solidFill>
                <a:latin typeface="+mn-lt"/>
                <a:cs typeface="Arial" panose="020B0604020202020204" pitchFamily="34" charset="0"/>
              </a:defRPr>
            </a:lvl1pPr>
          </a:lstStyle>
          <a:p>
            <a:pPr lvl="0"/>
            <a:r>
              <a:rPr lang="en-US"/>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2466694" y="4763247"/>
            <a:ext cx="1888204" cy="382749"/>
          </a:xfrm>
        </p:spPr>
        <p:txBody>
          <a:bodyPr lIns="0" anchor="b">
            <a:noAutofit/>
          </a:bodyPr>
          <a:lstStyle>
            <a:lvl1pPr marL="0" indent="0" algn="ctr">
              <a:buNone/>
              <a:defRPr sz="12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7059211" y="5167572"/>
            <a:ext cx="1888204" cy="484146"/>
          </a:xfrm>
        </p:spPr>
        <p:txBody>
          <a:bodyPr lIns="0">
            <a:noAutofit/>
          </a:bodyPr>
          <a:lstStyle>
            <a:lvl1pPr marL="0" indent="0" algn="ctr">
              <a:buNone/>
              <a:defRPr sz="1050">
                <a:solidFill>
                  <a:schemeClr val="bg1"/>
                </a:solidFill>
                <a:latin typeface="+mn-lt"/>
                <a:cs typeface="Arial" panose="020B0604020202020204" pitchFamily="34" charset="0"/>
              </a:defRPr>
            </a:lvl1pPr>
          </a:lstStyle>
          <a:p>
            <a:pPr lvl="0"/>
            <a:r>
              <a:rPr lang="en-US"/>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7059211" y="4763247"/>
            <a:ext cx="1888204" cy="382749"/>
          </a:xfrm>
        </p:spPr>
        <p:txBody>
          <a:bodyPr lIns="0" anchor="b">
            <a:noAutofit/>
          </a:bodyPr>
          <a:lstStyle>
            <a:lvl1pPr marL="0" indent="0" algn="ctr">
              <a:buNone/>
              <a:defRPr sz="12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4569636" y="4416552"/>
            <a:ext cx="2290572" cy="2441448"/>
          </a:xfrm>
          <a:prstGeom prst="rect">
            <a:avLst/>
          </a:prstGeom>
        </p:spPr>
        <p:txBody>
          <a:bodyPr>
            <a:normAutofit/>
          </a:bodyPr>
          <a:lstStyle>
            <a:lvl1pPr algn="ctr">
              <a:defRPr sz="1200"/>
            </a:lvl1pPr>
          </a:lstStyle>
          <a:p>
            <a:r>
              <a:rPr lang="en-US"/>
              <a:t>Click icon to add picture</a:t>
            </a:r>
            <a:endParaRPr lang="en-US" dirty="0"/>
          </a:p>
        </p:txBody>
      </p:sp>
    </p:spTree>
    <p:extLst>
      <p:ext uri="{BB962C8B-B14F-4D97-AF65-F5344CB8AC3E}">
        <p14:creationId xmlns:p14="http://schemas.microsoft.com/office/powerpoint/2010/main" val="24734704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28650" y="839973"/>
            <a:ext cx="3575447" cy="1342045"/>
          </a:xfrm>
        </p:spPr>
        <p:txBody>
          <a:bodyPr lIns="0" anchor="b">
            <a:normAutofit/>
          </a:bodyPr>
          <a:lstStyle>
            <a:lvl1pPr>
              <a:defRPr sz="3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28650" y="2635243"/>
            <a:ext cx="3575447" cy="3483263"/>
          </a:xfrm>
        </p:spPr>
        <p:txBody>
          <a:bodyPr lIns="0">
            <a:normAutofit/>
          </a:bodyPr>
          <a:lstStyle>
            <a:lvl1pPr marL="0" indent="0">
              <a:lnSpc>
                <a:spcPct val="100000"/>
              </a:lnSpc>
              <a:buNone/>
              <a:defRPr sz="1050" spc="0">
                <a:solidFill>
                  <a:schemeClr val="tx2"/>
                </a:solidFill>
                <a:latin typeface="+mn-lt"/>
              </a:defRPr>
            </a:lvl1pPr>
            <a:lvl2pPr marL="342900" indent="0">
              <a:lnSpc>
                <a:spcPct val="100000"/>
              </a:lnSpc>
              <a:buNone/>
              <a:defRPr sz="825" spc="0">
                <a:solidFill>
                  <a:schemeClr val="tx2"/>
                </a:solidFill>
              </a:defRPr>
            </a:lvl2pPr>
            <a:lvl3pPr marL="685800" indent="0">
              <a:lnSpc>
                <a:spcPct val="100000"/>
              </a:lnSpc>
              <a:buNone/>
              <a:defRPr sz="788" spc="0">
                <a:solidFill>
                  <a:schemeClr val="tx2"/>
                </a:solidFill>
              </a:defRPr>
            </a:lvl3pPr>
            <a:lvl4pPr marL="1028700" indent="0">
              <a:lnSpc>
                <a:spcPct val="100000"/>
              </a:lnSpc>
              <a:buNone/>
              <a:defRPr sz="750" spc="0">
                <a:solidFill>
                  <a:schemeClr val="tx2"/>
                </a:solidFill>
              </a:defRPr>
            </a:lvl4pPr>
            <a:lvl5pPr marL="1371600" indent="0">
              <a:lnSpc>
                <a:spcPct val="100000"/>
              </a:lnSpc>
              <a:buNone/>
              <a:defRPr sz="75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28650" y="2247680"/>
            <a:ext cx="3575447" cy="321901"/>
          </a:xfrm>
        </p:spPr>
        <p:txBody>
          <a:bodyPr lIns="0" anchor="t">
            <a:normAutofit/>
          </a:bodyPr>
          <a:lstStyle>
            <a:lvl1pPr marL="0" indent="0">
              <a:buNone/>
              <a:defRPr sz="1050" spc="225">
                <a:solidFill>
                  <a:schemeClr val="tx2"/>
                </a:solidFill>
                <a:latin typeface="+mj-lt"/>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453177" y="2247901"/>
            <a:ext cx="4215355"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4453177" y="2082800"/>
            <a:ext cx="4215355"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30874180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28650" y="839973"/>
            <a:ext cx="3575447" cy="1342045"/>
          </a:xfrm>
        </p:spPr>
        <p:txBody>
          <a:bodyPr lIns="0" anchor="b">
            <a:normAutofit/>
          </a:bodyPr>
          <a:lstStyle>
            <a:lvl1pPr>
              <a:defRPr sz="3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28650" y="2635243"/>
            <a:ext cx="3575447" cy="3483263"/>
          </a:xfrm>
        </p:spPr>
        <p:txBody>
          <a:bodyPr lIns="0">
            <a:normAutofit/>
          </a:bodyPr>
          <a:lstStyle>
            <a:lvl1pPr marL="0" indent="0">
              <a:lnSpc>
                <a:spcPct val="100000"/>
              </a:lnSpc>
              <a:buNone/>
              <a:defRPr sz="1050" spc="0">
                <a:solidFill>
                  <a:schemeClr val="tx2"/>
                </a:solidFill>
                <a:latin typeface="+mn-lt"/>
              </a:defRPr>
            </a:lvl1pPr>
            <a:lvl2pPr marL="342900" indent="0">
              <a:lnSpc>
                <a:spcPct val="100000"/>
              </a:lnSpc>
              <a:buNone/>
              <a:defRPr sz="825" spc="0">
                <a:solidFill>
                  <a:schemeClr val="tx2"/>
                </a:solidFill>
              </a:defRPr>
            </a:lvl2pPr>
            <a:lvl3pPr marL="685800" indent="0">
              <a:lnSpc>
                <a:spcPct val="100000"/>
              </a:lnSpc>
              <a:buNone/>
              <a:defRPr sz="788" spc="0">
                <a:solidFill>
                  <a:schemeClr val="tx2"/>
                </a:solidFill>
              </a:defRPr>
            </a:lvl3pPr>
            <a:lvl4pPr marL="1028700" indent="0">
              <a:lnSpc>
                <a:spcPct val="100000"/>
              </a:lnSpc>
              <a:buNone/>
              <a:defRPr sz="750" spc="0">
                <a:solidFill>
                  <a:schemeClr val="tx2"/>
                </a:solidFill>
              </a:defRPr>
            </a:lvl4pPr>
            <a:lvl5pPr marL="1371600" indent="0">
              <a:lnSpc>
                <a:spcPct val="100000"/>
              </a:lnSpc>
              <a:buNone/>
              <a:defRPr sz="75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28650" y="2247680"/>
            <a:ext cx="3575447" cy="321901"/>
          </a:xfrm>
        </p:spPr>
        <p:txBody>
          <a:bodyPr lIns="0" anchor="t">
            <a:normAutofit/>
          </a:bodyPr>
          <a:lstStyle>
            <a:lvl1pPr marL="0" indent="0">
              <a:buNone/>
              <a:defRPr sz="1050" spc="225">
                <a:solidFill>
                  <a:schemeClr val="tx2"/>
                </a:solidFill>
                <a:latin typeface="+mj-lt"/>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453177" y="839973"/>
            <a:ext cx="4215355"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4328105" y="839972"/>
            <a:ext cx="0" cy="5370328"/>
          </a:xfrm>
          <a:prstGeom prst="line">
            <a:avLst/>
          </a:prstGeom>
          <a:ln w="76200">
            <a:solidFill>
              <a:schemeClr val="accent1">
                <a:alpha val="97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lang="en-US" sz="1125" noProof="0" dirty="0"/>
          </a:p>
        </p:txBody>
      </p:sp>
    </p:spTree>
    <p:extLst>
      <p:ext uri="{BB962C8B-B14F-4D97-AF65-F5344CB8AC3E}">
        <p14:creationId xmlns:p14="http://schemas.microsoft.com/office/powerpoint/2010/main" val="6150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619971" y="3727364"/>
            <a:ext cx="170654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475810" y="812800"/>
            <a:ext cx="2668190"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3116486" y="879710"/>
            <a:ext cx="3220655"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3116486" y="1956155"/>
            <a:ext cx="322065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3116486" y="3032600"/>
            <a:ext cx="322065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3116486" y="4109045"/>
            <a:ext cx="322065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3116486" y="5185490"/>
            <a:ext cx="322065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343837" y="4140831"/>
            <a:ext cx="0" cy="1447733"/>
          </a:xfrm>
          <a:prstGeom prst="line">
            <a:avLst/>
          </a:prstGeom>
          <a:ln w="76200">
            <a:solidFill>
              <a:schemeClr val="accent1">
                <a:alpha val="97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1841811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4295775" y="0"/>
            <a:ext cx="48482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28650" y="839973"/>
            <a:ext cx="3575447" cy="1342045"/>
          </a:xfrm>
        </p:spPr>
        <p:txBody>
          <a:bodyPr lIns="0" anchor="b">
            <a:normAutofit/>
          </a:bodyPr>
          <a:lstStyle>
            <a:lvl1pPr>
              <a:defRPr sz="3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28650" y="2635243"/>
            <a:ext cx="3575447" cy="3483263"/>
          </a:xfrm>
        </p:spPr>
        <p:txBody>
          <a:bodyPr lIns="0">
            <a:normAutofit/>
          </a:bodyPr>
          <a:lstStyle>
            <a:lvl1pPr marL="0" indent="0">
              <a:lnSpc>
                <a:spcPct val="100000"/>
              </a:lnSpc>
              <a:buNone/>
              <a:defRPr sz="1050" spc="0">
                <a:solidFill>
                  <a:schemeClr val="tx2"/>
                </a:solidFill>
                <a:latin typeface="+mn-lt"/>
              </a:defRPr>
            </a:lvl1pPr>
            <a:lvl2pPr marL="342900" indent="0">
              <a:lnSpc>
                <a:spcPct val="100000"/>
              </a:lnSpc>
              <a:buNone/>
              <a:defRPr sz="825" spc="0">
                <a:solidFill>
                  <a:schemeClr val="tx2"/>
                </a:solidFill>
              </a:defRPr>
            </a:lvl2pPr>
            <a:lvl3pPr marL="685800" indent="0">
              <a:lnSpc>
                <a:spcPct val="100000"/>
              </a:lnSpc>
              <a:buNone/>
              <a:defRPr sz="788" spc="0">
                <a:solidFill>
                  <a:schemeClr val="tx2"/>
                </a:solidFill>
              </a:defRPr>
            </a:lvl3pPr>
            <a:lvl4pPr marL="1028700" indent="0">
              <a:lnSpc>
                <a:spcPct val="100000"/>
              </a:lnSpc>
              <a:buNone/>
              <a:defRPr sz="750" spc="0">
                <a:solidFill>
                  <a:schemeClr val="tx2"/>
                </a:solidFill>
              </a:defRPr>
            </a:lvl4pPr>
            <a:lvl5pPr marL="1371600" indent="0">
              <a:lnSpc>
                <a:spcPct val="100000"/>
              </a:lnSpc>
              <a:buNone/>
              <a:defRPr sz="75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28650" y="2247680"/>
            <a:ext cx="3575447" cy="321901"/>
          </a:xfrm>
        </p:spPr>
        <p:txBody>
          <a:bodyPr lIns="0" anchor="t">
            <a:normAutofit/>
          </a:bodyPr>
          <a:lstStyle>
            <a:lvl1pPr marL="0" indent="0">
              <a:buNone/>
              <a:defRPr sz="1050" spc="225">
                <a:solidFill>
                  <a:schemeClr val="tx2"/>
                </a:solidFill>
                <a:latin typeface="+mj-lt"/>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453177" y="839973"/>
            <a:ext cx="4215355"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1851979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4295775" y="0"/>
            <a:ext cx="48482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28650" y="839973"/>
            <a:ext cx="3575447" cy="1342045"/>
          </a:xfrm>
        </p:spPr>
        <p:txBody>
          <a:bodyPr lIns="0" anchor="b">
            <a:normAutofit/>
          </a:bodyPr>
          <a:lstStyle>
            <a:lvl1pPr>
              <a:defRPr sz="3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28650" y="2635243"/>
            <a:ext cx="3575447" cy="3483263"/>
          </a:xfrm>
        </p:spPr>
        <p:txBody>
          <a:bodyPr lIns="0">
            <a:normAutofit/>
          </a:bodyPr>
          <a:lstStyle>
            <a:lvl1pPr marL="0" indent="0">
              <a:lnSpc>
                <a:spcPct val="100000"/>
              </a:lnSpc>
              <a:buNone/>
              <a:defRPr sz="1050" spc="0">
                <a:solidFill>
                  <a:schemeClr val="tx2"/>
                </a:solidFill>
                <a:latin typeface="+mn-lt"/>
              </a:defRPr>
            </a:lvl1pPr>
            <a:lvl2pPr marL="342900" indent="0">
              <a:lnSpc>
                <a:spcPct val="100000"/>
              </a:lnSpc>
              <a:buNone/>
              <a:defRPr sz="825" spc="0">
                <a:solidFill>
                  <a:schemeClr val="tx2"/>
                </a:solidFill>
              </a:defRPr>
            </a:lvl2pPr>
            <a:lvl3pPr marL="685800" indent="0">
              <a:lnSpc>
                <a:spcPct val="100000"/>
              </a:lnSpc>
              <a:buNone/>
              <a:defRPr sz="788" spc="0">
                <a:solidFill>
                  <a:schemeClr val="tx2"/>
                </a:solidFill>
              </a:defRPr>
            </a:lvl3pPr>
            <a:lvl4pPr marL="1028700" indent="0">
              <a:lnSpc>
                <a:spcPct val="100000"/>
              </a:lnSpc>
              <a:buNone/>
              <a:defRPr sz="750" spc="0">
                <a:solidFill>
                  <a:schemeClr val="tx2"/>
                </a:solidFill>
              </a:defRPr>
            </a:lvl4pPr>
            <a:lvl5pPr marL="1371600" indent="0">
              <a:lnSpc>
                <a:spcPct val="100000"/>
              </a:lnSpc>
              <a:buNone/>
              <a:defRPr sz="75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28650" y="2247680"/>
            <a:ext cx="3575447" cy="321901"/>
          </a:xfrm>
        </p:spPr>
        <p:txBody>
          <a:bodyPr lIns="0" anchor="t">
            <a:normAutofit/>
          </a:bodyPr>
          <a:lstStyle>
            <a:lvl1pPr marL="0" indent="0">
              <a:buNone/>
              <a:defRPr sz="1050" spc="225">
                <a:solidFill>
                  <a:schemeClr val="tx2"/>
                </a:solidFill>
                <a:latin typeface="+mj-lt"/>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453177" y="839973"/>
            <a:ext cx="4215355"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3996072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35385" y="687573"/>
            <a:ext cx="3575447" cy="1342045"/>
          </a:xfrm>
        </p:spPr>
        <p:txBody>
          <a:bodyPr lIns="0" anchor="b">
            <a:normAutofit/>
          </a:bodyPr>
          <a:lstStyle>
            <a:lvl1pPr algn="r">
              <a:defRPr sz="3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4361565" y="687573"/>
            <a:ext cx="4028055" cy="1342044"/>
          </a:xfrm>
        </p:spPr>
        <p:txBody>
          <a:bodyPr lIns="0">
            <a:normAutofit/>
          </a:bodyPr>
          <a:lstStyle>
            <a:lvl1pPr marL="0" indent="0">
              <a:lnSpc>
                <a:spcPct val="100000"/>
              </a:lnSpc>
              <a:buNone/>
              <a:defRPr sz="1050" spc="0">
                <a:solidFill>
                  <a:schemeClr val="tx2"/>
                </a:solidFill>
              </a:defRPr>
            </a:lvl1pPr>
            <a:lvl2pPr marL="342900" indent="0">
              <a:lnSpc>
                <a:spcPct val="100000"/>
              </a:lnSpc>
              <a:buNone/>
              <a:defRPr sz="825" spc="0">
                <a:solidFill>
                  <a:schemeClr val="tx2"/>
                </a:solidFill>
              </a:defRPr>
            </a:lvl2pPr>
            <a:lvl3pPr marL="685800" indent="0">
              <a:lnSpc>
                <a:spcPct val="100000"/>
              </a:lnSpc>
              <a:buNone/>
              <a:defRPr sz="788" spc="0">
                <a:solidFill>
                  <a:schemeClr val="tx2"/>
                </a:solidFill>
              </a:defRPr>
            </a:lvl3pPr>
            <a:lvl4pPr marL="1028700" indent="0">
              <a:lnSpc>
                <a:spcPct val="100000"/>
              </a:lnSpc>
              <a:buNone/>
              <a:defRPr sz="750" spc="0">
                <a:solidFill>
                  <a:schemeClr val="tx2"/>
                </a:solidFill>
              </a:defRPr>
            </a:lvl4pPr>
            <a:lvl5pPr marL="1371600" indent="0">
              <a:lnSpc>
                <a:spcPct val="100000"/>
              </a:lnSpc>
              <a:buNone/>
              <a:defRPr sz="75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628650" y="2392681"/>
            <a:ext cx="803988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1869246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35385" y="687573"/>
            <a:ext cx="3575447" cy="1342045"/>
          </a:xfrm>
        </p:spPr>
        <p:txBody>
          <a:bodyPr lIns="0" anchor="b">
            <a:normAutofit/>
          </a:bodyPr>
          <a:lstStyle>
            <a:lvl1pPr algn="r">
              <a:defRPr sz="3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4361565" y="687573"/>
            <a:ext cx="4028055" cy="1342044"/>
          </a:xfrm>
        </p:spPr>
        <p:txBody>
          <a:bodyPr lIns="0">
            <a:normAutofit/>
          </a:bodyPr>
          <a:lstStyle>
            <a:lvl1pPr marL="0" indent="0">
              <a:lnSpc>
                <a:spcPct val="100000"/>
              </a:lnSpc>
              <a:buNone/>
              <a:defRPr sz="1050" spc="0">
                <a:solidFill>
                  <a:schemeClr val="tx2"/>
                </a:solidFill>
              </a:defRPr>
            </a:lvl1pPr>
            <a:lvl2pPr marL="342900" indent="0">
              <a:lnSpc>
                <a:spcPct val="100000"/>
              </a:lnSpc>
              <a:buNone/>
              <a:defRPr sz="825" spc="0">
                <a:solidFill>
                  <a:schemeClr val="tx2"/>
                </a:solidFill>
              </a:defRPr>
            </a:lvl2pPr>
            <a:lvl3pPr marL="685800" indent="0">
              <a:lnSpc>
                <a:spcPct val="100000"/>
              </a:lnSpc>
              <a:buNone/>
              <a:defRPr sz="788" spc="0">
                <a:solidFill>
                  <a:schemeClr val="tx2"/>
                </a:solidFill>
              </a:defRPr>
            </a:lvl3pPr>
            <a:lvl4pPr marL="1028700" indent="0">
              <a:lnSpc>
                <a:spcPct val="100000"/>
              </a:lnSpc>
              <a:buNone/>
              <a:defRPr sz="750" spc="0">
                <a:solidFill>
                  <a:schemeClr val="tx2"/>
                </a:solidFill>
              </a:defRPr>
            </a:lvl4pPr>
            <a:lvl5pPr marL="1371600" indent="0">
              <a:lnSpc>
                <a:spcPct val="100000"/>
              </a:lnSpc>
              <a:buNone/>
              <a:defRPr sz="75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361565" y="2392681"/>
            <a:ext cx="4306967"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628650" y="2392046"/>
            <a:ext cx="3582591"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40704455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485775" y="289560"/>
            <a:ext cx="817245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485775" y="1097364"/>
            <a:ext cx="8172450" cy="602887"/>
          </a:xfrm>
        </p:spPr>
        <p:txBody>
          <a:bodyPr anchor="ctr">
            <a:normAutofit/>
          </a:bodyPr>
          <a:lstStyle>
            <a:lvl1pPr marL="0" indent="0" algn="ctr">
              <a:buNone/>
              <a:defRPr sz="1050" spc="225">
                <a:solidFill>
                  <a:schemeClr val="tx2"/>
                </a:solidFill>
                <a:latin typeface="+mj-lt"/>
              </a:defRPr>
            </a:lvl1pPr>
            <a:lvl2pPr>
              <a:defRPr sz="825">
                <a:solidFill>
                  <a:schemeClr val="tx2"/>
                </a:solidFill>
              </a:defRPr>
            </a:lvl2pPr>
            <a:lvl3pPr>
              <a:defRPr sz="788">
                <a:solidFill>
                  <a:schemeClr val="tx2"/>
                </a:solidFill>
              </a:defRPr>
            </a:lvl3pPr>
            <a:lvl4pPr>
              <a:defRPr sz="750">
                <a:solidFill>
                  <a:schemeClr val="tx2"/>
                </a:solidFill>
              </a:defRPr>
            </a:lvl4pPr>
            <a:lvl5pPr>
              <a:defRPr sz="75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485775" y="1806575"/>
            <a:ext cx="8172450" cy="4578350"/>
          </a:xfrm>
        </p:spPr>
        <p:txBody>
          <a:bodyPr/>
          <a:lstStyle/>
          <a:p>
            <a:r>
              <a:rPr lang="en-US"/>
              <a:t>Click icon to add table</a:t>
            </a:r>
            <a:endParaRPr lang="en-US" dirty="0"/>
          </a:p>
        </p:txBody>
      </p:sp>
    </p:spTree>
    <p:extLst>
      <p:ext uri="{BB962C8B-B14F-4D97-AF65-F5344CB8AC3E}">
        <p14:creationId xmlns:p14="http://schemas.microsoft.com/office/powerpoint/2010/main" val="30577512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7595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427447" y="260350"/>
            <a:ext cx="3369469" cy="6300788"/>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5879307" y="260350"/>
            <a:ext cx="3039666" cy="3803650"/>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5879307" y="4165600"/>
            <a:ext cx="3039666" cy="2395538"/>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388621" y="450030"/>
            <a:ext cx="1933574" cy="2508588"/>
          </a:xfrm>
        </p:spPr>
        <p:txBody>
          <a:bodyPr lIns="0" anchor="b">
            <a:normAutofit/>
          </a:bodyPr>
          <a:lstStyle>
            <a:lvl1pPr algn="l">
              <a:defRPr sz="3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209422" y="2233493"/>
            <a:ext cx="0" cy="1641604"/>
          </a:xfrm>
          <a:prstGeom prst="line">
            <a:avLst/>
          </a:prstGeom>
          <a:ln w="76200">
            <a:solidFill>
              <a:schemeClr val="accent4"/>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lang="en-US" sz="1125" noProof="0" dirty="0"/>
          </a:p>
        </p:txBody>
      </p:sp>
    </p:spTree>
    <p:extLst>
      <p:ext uri="{BB962C8B-B14F-4D97-AF65-F5344CB8AC3E}">
        <p14:creationId xmlns:p14="http://schemas.microsoft.com/office/powerpoint/2010/main" val="627171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1737" y="1497808"/>
            <a:ext cx="2347001" cy="5360192"/>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2525036" y="-20671"/>
            <a:ext cx="2347002" cy="5397069"/>
          </a:xfrm>
          <a:solidFill>
            <a:schemeClr val="bg1">
              <a:lumMod val="95000"/>
            </a:schemeClr>
          </a:solidFill>
        </p:spPr>
        <p:txBody>
          <a:bodyPr vert="horz" lIns="91440" tIns="45720" rIns="91440" bIns="45720" rtlCol="0">
            <a:normAutofit/>
          </a:bodyPr>
          <a:lstStyle>
            <a:lvl1pPr>
              <a:defRPr lang="en-US" sz="135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596085" y="2718684"/>
            <a:ext cx="2561670" cy="2508588"/>
          </a:xfrm>
        </p:spPr>
        <p:txBody>
          <a:bodyPr lIns="0" anchor="b">
            <a:normAutofit/>
          </a:bodyPr>
          <a:lstStyle>
            <a:lvl1pPr algn="l">
              <a:defRPr sz="3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6416886" y="4555595"/>
            <a:ext cx="0" cy="1641604"/>
          </a:xfrm>
          <a:prstGeom prst="line">
            <a:avLst/>
          </a:prstGeom>
          <a:ln w="76200">
            <a:solidFill>
              <a:schemeClr val="accent4"/>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lang="en-US" sz="1125" noProof="0" dirty="0"/>
          </a:p>
        </p:txBody>
      </p:sp>
    </p:spTree>
    <p:extLst>
      <p:ext uri="{BB962C8B-B14F-4D97-AF65-F5344CB8AC3E}">
        <p14:creationId xmlns:p14="http://schemas.microsoft.com/office/powerpoint/2010/main" val="20963760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159544" y="1260389"/>
            <a:ext cx="2112264"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2396026" y="0"/>
            <a:ext cx="2113173"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160021" y="4586415"/>
            <a:ext cx="4349178"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4634803" y="4586415"/>
            <a:ext cx="2113173"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4633417" y="2030437"/>
            <a:ext cx="2113173"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6870807" y="1"/>
            <a:ext cx="2113173"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160021" y="1"/>
            <a:ext cx="2111787"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title="Decorative"/>
          <p:cNvSpPr/>
          <p:nvPr userDrawn="1"/>
        </p:nvSpPr>
        <p:spPr>
          <a:xfrm>
            <a:off x="2397412" y="3334455"/>
            <a:ext cx="2111787"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title="Decorative"/>
          <p:cNvSpPr/>
          <p:nvPr userDrawn="1"/>
        </p:nvSpPr>
        <p:spPr>
          <a:xfrm>
            <a:off x="4634803" y="1"/>
            <a:ext cx="2111787"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title="Decorative"/>
          <p:cNvSpPr/>
          <p:nvPr userDrawn="1"/>
        </p:nvSpPr>
        <p:spPr>
          <a:xfrm>
            <a:off x="6872193" y="4598771"/>
            <a:ext cx="2111787"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98220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270935" y="2225040"/>
            <a:ext cx="340205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3840774" y="2055335"/>
            <a:ext cx="3220655"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3840774" y="2782449"/>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3840774" y="4352427"/>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3840774" y="3567438"/>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3840774" y="5137415"/>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265040" y="2"/>
            <a:ext cx="3429385"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170191" y="686431"/>
            <a:ext cx="0" cy="1447733"/>
          </a:xfrm>
          <a:prstGeom prst="line">
            <a:avLst/>
          </a:prstGeom>
          <a:ln w="76200">
            <a:solidFill>
              <a:schemeClr val="accent2">
                <a:lumMod val="75000"/>
                <a:lumOff val="25000"/>
                <a:alpha val="97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446325" y="192388"/>
            <a:ext cx="1706542"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3802860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4698659" y="0"/>
            <a:ext cx="4445343"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353648" y="2348736"/>
            <a:ext cx="3220655"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353648" y="3075850"/>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353648" y="4645828"/>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353648" y="3860839"/>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353648" y="5430816"/>
            <a:ext cx="3220655"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189"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265040" y="2"/>
            <a:ext cx="3429385"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170191" y="686431"/>
            <a:ext cx="0" cy="1447733"/>
          </a:xfrm>
          <a:prstGeom prst="line">
            <a:avLst/>
          </a:prstGeom>
          <a:ln w="76200">
            <a:solidFill>
              <a:schemeClr val="accent1">
                <a:lumMod val="60000"/>
                <a:lumOff val="40000"/>
                <a:alpha val="97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446325" y="192388"/>
            <a:ext cx="1706542"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11319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3683000" cy="6858000"/>
          </a:xfrm>
        </p:spPr>
        <p:txBody>
          <a:bodyPr/>
          <a:lstStyle/>
          <a:p>
            <a:r>
              <a:rPr lang="en-US" noProof="0"/>
              <a:t>Click icon to add picture</a:t>
            </a:r>
            <a:endParaRPr lang="en-US" noProof="0" dirty="0"/>
          </a:p>
        </p:txBody>
      </p:sp>
      <p:sp>
        <p:nvSpPr>
          <p:cNvPr id="3" name="Rectangle 2" title="Decorative"/>
          <p:cNvSpPr/>
          <p:nvPr userDrawn="1"/>
        </p:nvSpPr>
        <p:spPr>
          <a:xfrm>
            <a:off x="3683001" y="0"/>
            <a:ext cx="8805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21350" y="879710"/>
            <a:ext cx="3601385"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189"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21350" y="1956155"/>
            <a:ext cx="360138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189"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21350" y="3032600"/>
            <a:ext cx="360138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189"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21350" y="4109045"/>
            <a:ext cx="360138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189"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21350" y="5185490"/>
            <a:ext cx="3601385"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189"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813055" y="879710"/>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189"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813055" y="1956155"/>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189"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813055" y="3032600"/>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189"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813055" y="4109045"/>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189"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813055" y="5185490"/>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189"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619971" y="3727364"/>
            <a:ext cx="170654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226457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77017" y="2596919"/>
            <a:ext cx="328938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572000" y="1"/>
            <a:ext cx="4572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77016" y="4628132"/>
            <a:ext cx="328938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577016" y="4165145"/>
            <a:ext cx="328938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395570" y="1631761"/>
            <a:ext cx="0" cy="4321933"/>
          </a:xfrm>
          <a:prstGeom prst="line">
            <a:avLst/>
          </a:prstGeom>
          <a:ln w="76200">
            <a:solidFill>
              <a:schemeClr val="accent1">
                <a:alpha val="97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577017" y="1631761"/>
            <a:ext cx="60356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43108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4572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28651" y="571468"/>
            <a:ext cx="394335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5240870" y="2808082"/>
            <a:ext cx="3234265"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5240870" y="3212366"/>
            <a:ext cx="3234265"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1">
                <a:latin typeface="+mn-lt"/>
              </a:defRPr>
            </a:lvl4pPr>
            <a:lvl5pPr>
              <a:defRPr sz="1051">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3848135" y="1497820"/>
            <a:ext cx="0" cy="1447733"/>
          </a:xfrm>
          <a:prstGeom prst="line">
            <a:avLst/>
          </a:prstGeom>
          <a:ln w="76200">
            <a:solidFill>
              <a:schemeClr val="accent1">
                <a:alpha val="97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84306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1" y="3429000"/>
            <a:ext cx="4572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4572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240869" y="1190912"/>
            <a:ext cx="3415506"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5247941" y="2516141"/>
            <a:ext cx="3408435"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5247941" y="2920422"/>
            <a:ext cx="3408435" cy="3226378"/>
          </a:xfrm>
        </p:spPr>
        <p:txBody>
          <a:bodyPr lIns="0" tIns="72000">
            <a:normAutofit/>
          </a:bodyPr>
          <a:lstStyle>
            <a:lvl1pPr>
              <a:defRPr sz="1400"/>
            </a:lvl1pPr>
            <a:lvl2pPr>
              <a:defRPr sz="1200"/>
            </a:lvl2pPr>
            <a:lvl3pPr>
              <a:defRPr sz="1100"/>
            </a:lvl3pPr>
            <a:lvl4pPr>
              <a:defRPr sz="1051"/>
            </a:lvl4pPr>
            <a:lvl5pPr>
              <a:defRPr sz="105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628651" y="3606800"/>
            <a:ext cx="36957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78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27813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278130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3189692" y="936983"/>
            <a:ext cx="276461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3189742" y="2407325"/>
            <a:ext cx="2764519"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3189692" y="2811609"/>
            <a:ext cx="276461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6362700" y="0"/>
            <a:ext cx="27813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495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9144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628651" y="2002421"/>
            <a:ext cx="5439379"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28650" y="3090447"/>
            <a:ext cx="5439378"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438873" y="2093447"/>
            <a:ext cx="1" cy="1641604"/>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41789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6136387" y="0"/>
            <a:ext cx="30076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3128772" y="0"/>
            <a:ext cx="30076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3250319" y="1680548"/>
            <a:ext cx="2764519"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281422" y="1680548"/>
            <a:ext cx="2743508"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594" lvl="0" indent="-228594"/>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3250092" y="2084832"/>
            <a:ext cx="276461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281422" y="2084832"/>
            <a:ext cx="2743508"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302559" y="1670010"/>
            <a:ext cx="276461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38081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9144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4"/>
            <a:ext cx="9152681"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4000"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3426563" y="3666357"/>
            <a:ext cx="25866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90543" y="3666357"/>
            <a:ext cx="258769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594" lvl="0" indent="-228594"/>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3426335" y="4070642"/>
            <a:ext cx="25866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190543" y="4070642"/>
            <a:ext cx="258769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628651" y="4049104"/>
            <a:ext cx="2352675"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26290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4"/>
            <a:ext cx="4572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4000"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4572001" y="2360144"/>
            <a:ext cx="4572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4000"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58207" y="2962019"/>
            <a:ext cx="3255589"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5229515" y="2962019"/>
            <a:ext cx="3256972"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594" lvl="0" indent="-228594"/>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658207" y="3366304"/>
            <a:ext cx="325558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5229515" y="3366304"/>
            <a:ext cx="3256972"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1896162" y="358610"/>
            <a:ext cx="5351678"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496185"/>
            <a:ext cx="0" cy="1641604"/>
          </a:xfrm>
          <a:prstGeom prst="line">
            <a:avLst/>
          </a:prstGeom>
          <a:ln w="76200">
            <a:solidFill>
              <a:schemeClr val="accent1">
                <a:lumMod val="40000"/>
                <a:lumOff val="6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643826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4"/>
            <a:ext cx="4572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4000"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4572001" y="2360144"/>
            <a:ext cx="4572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4000"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58207" y="2962019"/>
            <a:ext cx="3255589"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5229515" y="2962019"/>
            <a:ext cx="3256972"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594" lvl="0" indent="-228594"/>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658207" y="3366304"/>
            <a:ext cx="325558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5229515" y="3366304"/>
            <a:ext cx="3256972"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1">
                <a:solidFill>
                  <a:schemeClr val="bg1"/>
                </a:solidFill>
              </a:defRPr>
            </a:lvl4pPr>
            <a:lvl5pPr>
              <a:defRPr sz="105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1896162" y="358610"/>
            <a:ext cx="5351678"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496185"/>
            <a:ext cx="0" cy="1641604"/>
          </a:xfrm>
          <a:prstGeom prst="line">
            <a:avLst/>
          </a:prstGeom>
          <a:ln w="76200">
            <a:solidFill>
              <a:schemeClr val="accent2">
                <a:lumMod val="50000"/>
                <a:lumOff val="5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44329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33712" y="1193767"/>
            <a:ext cx="328938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59112" y="2632340"/>
            <a:ext cx="328938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4636513" y="1598622"/>
            <a:ext cx="3652355"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636513" y="1194297"/>
            <a:ext cx="3652355"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4636514" y="4093467"/>
            <a:ext cx="3652355"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4636513" y="3689140"/>
            <a:ext cx="362459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622880" y="1194294"/>
            <a:ext cx="0" cy="4795606"/>
          </a:xfrm>
          <a:prstGeom prst="line">
            <a:avLst/>
          </a:prstGeom>
          <a:ln w="76200">
            <a:solidFill>
              <a:schemeClr val="accent1">
                <a:alpha val="97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92343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5946494" y="836271"/>
            <a:ext cx="3197507"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2743198" y="836271"/>
            <a:ext cx="31968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468776" y="1659773"/>
            <a:ext cx="1918504"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317380" y="2188822"/>
            <a:ext cx="0" cy="1641604"/>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557413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9"/>
            <a:ext cx="9144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3958541" y="1775523"/>
            <a:ext cx="4826643"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728879" y="1"/>
            <a:ext cx="2642567"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728879" y="3358587"/>
            <a:ext cx="2642567"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821687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28650" y="4586459"/>
            <a:ext cx="7761818"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8651" y="3717215"/>
            <a:ext cx="7761817"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28651" y="836274"/>
            <a:ext cx="7761817"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545617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1" y="0"/>
            <a:ext cx="3559215"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3559216" y="3428993"/>
            <a:ext cx="5584785"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8651" y="1659773"/>
            <a:ext cx="2314214"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4019308" y="1197276"/>
            <a:ext cx="459129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4019308" y="1588155"/>
            <a:ext cx="4591292" cy="1397178"/>
          </a:xfrm>
        </p:spPr>
        <p:txBody>
          <a:bodyPr lIns="0" tIns="0">
            <a:normAutofit/>
          </a:bodyPr>
          <a:lstStyle>
            <a:lvl1pPr marL="0" indent="0">
              <a:lnSpc>
                <a:spcPct val="100000"/>
              </a:lnSpc>
              <a:buNone/>
              <a:defRPr sz="1400">
                <a:solidFill>
                  <a:schemeClr val="tx1"/>
                </a:solidFill>
              </a:defRPr>
            </a:lvl1pPr>
            <a:lvl2pPr marL="457189" indent="0">
              <a:buNone/>
              <a:defRPr sz="1200"/>
            </a:lvl2pPr>
            <a:lvl3pPr marL="914377" indent="0">
              <a:buNone/>
              <a:defRPr sz="1100"/>
            </a:lvl3pPr>
            <a:lvl4pPr>
              <a:defRPr sz="1051"/>
            </a:lvl4pPr>
            <a:lvl5pPr>
              <a:defRPr sz="1051"/>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628651" y="3737095"/>
            <a:ext cx="2314214" cy="2663707"/>
          </a:xfrm>
        </p:spPr>
        <p:txBody>
          <a:bodyPr lIns="0" tIns="0">
            <a:normAutofit/>
          </a:bodyPr>
          <a:lstStyle>
            <a:lvl1pPr marL="0" indent="0">
              <a:lnSpc>
                <a:spcPct val="100000"/>
              </a:lnSpc>
              <a:buNone/>
              <a:defRPr sz="2000">
                <a:solidFill>
                  <a:schemeClr val="tx1"/>
                </a:solidFill>
              </a:defRPr>
            </a:lvl1pPr>
            <a:lvl2pPr marL="457189" indent="0">
              <a:buNone/>
              <a:defRPr sz="1200"/>
            </a:lvl2pPr>
            <a:lvl3pPr marL="914377" indent="0">
              <a:buNone/>
              <a:defRPr sz="1100"/>
            </a:lvl3pPr>
            <a:lvl4pPr>
              <a:defRPr sz="1051"/>
            </a:lvl4pPr>
            <a:lvl5pPr>
              <a:defRPr sz="1051"/>
            </a:lvl5pPr>
          </a:lstStyle>
          <a:p>
            <a:pPr lvl="0"/>
            <a:r>
              <a:rPr lang="en-US"/>
              <a:t>Edit Master text styles</a:t>
            </a:r>
          </a:p>
        </p:txBody>
      </p:sp>
    </p:spTree>
    <p:extLst>
      <p:ext uri="{BB962C8B-B14F-4D97-AF65-F5344CB8AC3E}">
        <p14:creationId xmlns:p14="http://schemas.microsoft.com/office/powerpoint/2010/main" val="287729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1711876" y="4973519"/>
            <a:ext cx="5474714"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77056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3971924" y="4288"/>
            <a:ext cx="5172075"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2" y="1539436"/>
            <a:ext cx="6649655"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title="Decorative"/>
          <p:cNvSpPr/>
          <p:nvPr userDrawn="1"/>
        </p:nvSpPr>
        <p:spPr>
          <a:xfrm>
            <a:off x="1" y="0"/>
            <a:ext cx="3971924"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599018" y="2040523"/>
            <a:ext cx="3090333"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599019" y="4031661"/>
            <a:ext cx="3090332"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419819" y="3038377"/>
            <a:ext cx="0" cy="1641605"/>
          </a:xfrm>
          <a:prstGeom prst="line">
            <a:avLst/>
          </a:prstGeom>
          <a:ln w="25400">
            <a:solidFill>
              <a:schemeClr val="bg1"/>
            </a:solidFill>
            <a:miter lim="400000"/>
          </a:ln>
        </p:spPr>
        <p:txBody>
          <a:bodyPr lIns="19051" tIns="19051" rIns="19051" bIns="19051"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06407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1553995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3665606" y="3665204"/>
            <a:ext cx="5478395" cy="2196780"/>
          </a:xfrm>
          <a:solidFill>
            <a:schemeClr val="accent1"/>
          </a:solidFill>
        </p:spPr>
        <p:txBody>
          <a:bodyPr lIns="274320" tIns="182880" rIns="182880" bIns="182880" anchor="ctr">
            <a:normAutofit/>
          </a:bodyPr>
          <a:lstStyle>
            <a:lvl1pPr marL="0" indent="0" algn="l" defTabSz="914377" rtl="0" eaLnBrk="1" latinLnBrk="0" hangingPunct="1">
              <a:lnSpc>
                <a:spcPct val="90000"/>
              </a:lnSpc>
              <a:spcBef>
                <a:spcPct val="0"/>
              </a:spcBef>
              <a:buNone/>
              <a:defRPr lang="en-US" sz="4000" b="1" i="0" kern="1200" spc="-151"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3665606" y="3665207"/>
            <a:ext cx="1" cy="2188805"/>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24489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3665606" y="3665204"/>
            <a:ext cx="5478395" cy="2196780"/>
          </a:xfrm>
          <a:solidFill>
            <a:schemeClr val="accent2"/>
          </a:solidFill>
        </p:spPr>
        <p:txBody>
          <a:bodyPr lIns="274320" tIns="182880" rIns="182880" bIns="182880" anchor="ctr">
            <a:normAutofit/>
          </a:bodyPr>
          <a:lstStyle>
            <a:lvl1pPr marL="0" indent="0" algn="l" defTabSz="914377" rtl="0" eaLnBrk="1" latinLnBrk="0" hangingPunct="1">
              <a:lnSpc>
                <a:spcPct val="90000"/>
              </a:lnSpc>
              <a:spcBef>
                <a:spcPct val="0"/>
              </a:spcBef>
              <a:buNone/>
              <a:defRPr lang="en-US" sz="4000" b="1" i="0" kern="1200" spc="-151"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3665606" y="3665207"/>
            <a:ext cx="1" cy="2188805"/>
          </a:xfrm>
          <a:prstGeom prst="line">
            <a:avLst/>
          </a:prstGeom>
          <a:ln w="76200">
            <a:solidFill>
              <a:schemeClr val="accent2">
                <a:lumMod val="75000"/>
                <a:lumOff val="25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6609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3"/>
            <a:ext cx="9144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640080" y="5688402"/>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89524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6"/>
            <a:ext cx="9144000" cy="5497975"/>
          </a:xfrm>
        </p:spPr>
        <p:txBody>
          <a:bodyPr/>
          <a:lstStyle/>
          <a:p>
            <a:r>
              <a:rPr lang="en-US"/>
              <a:t>Click icon to add picture</a:t>
            </a:r>
            <a:endParaRPr lang="en-US" dirty="0"/>
          </a:p>
        </p:txBody>
      </p:sp>
    </p:spTree>
    <p:extLst>
      <p:ext uri="{BB962C8B-B14F-4D97-AF65-F5344CB8AC3E}">
        <p14:creationId xmlns:p14="http://schemas.microsoft.com/office/powerpoint/2010/main" val="4038136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3"/>
            <a:ext cx="9144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640080" y="5688402"/>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71157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6"/>
            <a:ext cx="9144000" cy="5497975"/>
          </a:xfrm>
        </p:spPr>
        <p:txBody>
          <a:bodyPr/>
          <a:lstStyle/>
          <a:p>
            <a:r>
              <a:rPr lang="en-US"/>
              <a:t>Click icon to add picture</a:t>
            </a:r>
            <a:endParaRPr lang="en-US" dirty="0"/>
          </a:p>
        </p:txBody>
      </p:sp>
    </p:spTree>
    <p:extLst>
      <p:ext uri="{BB962C8B-B14F-4D97-AF65-F5344CB8AC3E}">
        <p14:creationId xmlns:p14="http://schemas.microsoft.com/office/powerpoint/2010/main" val="2733640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3"/>
            <a:ext cx="9144000" cy="6857999"/>
          </a:xfrm>
        </p:spPr>
        <p:txBody>
          <a:bodyPr/>
          <a:lstStyle/>
          <a:p>
            <a:r>
              <a:rPr lang="en-US"/>
              <a:t>Click icon to add picture</a:t>
            </a:r>
            <a:endParaRPr lang="en-US" dirty="0"/>
          </a:p>
        </p:txBody>
      </p:sp>
      <p:sp>
        <p:nvSpPr>
          <p:cNvPr id="5" name="Rectangle 4"/>
          <p:cNvSpPr/>
          <p:nvPr userDrawn="1"/>
        </p:nvSpPr>
        <p:spPr>
          <a:xfrm>
            <a:off x="0" y="4735873"/>
            <a:ext cx="9144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32764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3"/>
            <a:ext cx="9144000" cy="6857999"/>
          </a:xfrm>
        </p:spPr>
        <p:txBody>
          <a:bodyPr/>
          <a:lstStyle/>
          <a:p>
            <a:r>
              <a:rPr lang="en-US"/>
              <a:t>Click icon to add picture</a:t>
            </a:r>
            <a:endParaRPr lang="en-US" dirty="0"/>
          </a:p>
        </p:txBody>
      </p:sp>
      <p:sp>
        <p:nvSpPr>
          <p:cNvPr id="5" name="Rectangle 4" title="Decorative"/>
          <p:cNvSpPr/>
          <p:nvPr userDrawn="1"/>
        </p:nvSpPr>
        <p:spPr>
          <a:xfrm>
            <a:off x="0" y="4735873"/>
            <a:ext cx="9144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01727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3"/>
            <a:ext cx="9144000" cy="6857999"/>
          </a:xfrm>
        </p:spPr>
        <p:txBody>
          <a:bodyPr/>
          <a:lstStyle/>
          <a:p>
            <a:r>
              <a:rPr lang="en-US"/>
              <a:t>Click icon to add picture</a:t>
            </a:r>
            <a:endParaRPr lang="en-US" dirty="0"/>
          </a:p>
        </p:txBody>
      </p:sp>
      <p:sp>
        <p:nvSpPr>
          <p:cNvPr id="5" name="Rectangle 4" title="Decorative"/>
          <p:cNvSpPr/>
          <p:nvPr userDrawn="1"/>
        </p:nvSpPr>
        <p:spPr>
          <a:xfrm>
            <a:off x="0" y="4735873"/>
            <a:ext cx="9144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521547" y="5074550"/>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8066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904068" y="2905535"/>
            <a:ext cx="3090333"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904069" y="3993561"/>
            <a:ext cx="3090332"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449234" y="3000277"/>
            <a:ext cx="1" cy="1641604"/>
          </a:xfrm>
          <a:prstGeom prst="line">
            <a:avLst/>
          </a:prstGeom>
          <a:ln w="25400">
            <a:solidFill>
              <a:schemeClr val="bg1"/>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2904068" y="860781"/>
            <a:ext cx="3090333"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56524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sz="1800"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29999">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3428681" y="4500563"/>
            <a:ext cx="4902519"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399231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sz="1800"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29999">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3428681" y="4500563"/>
            <a:ext cx="4902519"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335499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60421" y="419827"/>
            <a:ext cx="5954928"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sz="1800"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628650" y="369027"/>
            <a:ext cx="1866900" cy="3124200"/>
          </a:xfrm>
        </p:spPr>
        <p:txBody>
          <a:bodyPr tIns="0" bIns="0" anchor="b">
            <a:noAutofit/>
          </a:bodyPr>
          <a:lstStyle>
            <a:lvl1pPr marL="0" indent="0" algn="r">
              <a:buNone/>
              <a:defRPr sz="29999">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3428681" y="4500563"/>
            <a:ext cx="4902519"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4124610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9"/>
            <a:ext cx="9144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628651" y="1906059"/>
            <a:ext cx="5911850"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6397771" y="4554447"/>
            <a:ext cx="1866900" cy="3124198"/>
          </a:xfrm>
          <a:solidFill>
            <a:schemeClr val="accent2">
              <a:lumMod val="75000"/>
              <a:lumOff val="25000"/>
            </a:schemeClr>
          </a:solidFill>
        </p:spPr>
        <p:txBody>
          <a:bodyPr bIns="0" anchor="b">
            <a:noAutofit/>
          </a:bodyPr>
          <a:lstStyle>
            <a:lvl1pPr marL="0" indent="0" algn="ctr">
              <a:buNone/>
              <a:defRPr sz="24999">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2800625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9"/>
            <a:ext cx="9144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628651" y="1906059"/>
            <a:ext cx="5911850"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6397771" y="4554447"/>
            <a:ext cx="1866900" cy="3124198"/>
          </a:xfrm>
          <a:solidFill>
            <a:schemeClr val="accent1">
              <a:lumMod val="60000"/>
              <a:lumOff val="40000"/>
            </a:schemeClr>
          </a:solidFill>
        </p:spPr>
        <p:txBody>
          <a:bodyPr bIns="0" anchor="b">
            <a:noAutofit/>
          </a:bodyPr>
          <a:lstStyle>
            <a:lvl1pPr marL="0" indent="0" algn="ctr">
              <a:buNone/>
              <a:defRPr sz="24999">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612582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9"/>
            <a:ext cx="9144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628651" y="1906059"/>
            <a:ext cx="5911850"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6397771" y="4554447"/>
            <a:ext cx="1866900" cy="3124198"/>
          </a:xfrm>
          <a:solidFill>
            <a:schemeClr val="accent4">
              <a:lumMod val="40000"/>
              <a:lumOff val="60000"/>
            </a:schemeClr>
          </a:solidFill>
        </p:spPr>
        <p:txBody>
          <a:bodyPr bIns="0" anchor="b">
            <a:noAutofit/>
          </a:bodyPr>
          <a:lstStyle>
            <a:lvl1pPr marL="0" indent="0" algn="ctr">
              <a:buNone/>
              <a:defRPr sz="24999">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685219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533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1" y="3"/>
            <a:ext cx="4543425"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5788742" y="1074809"/>
            <a:ext cx="2983236"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400"/>
            </a:lvl1pPr>
          </a:lstStyle>
          <a:p>
            <a:pPr lvl="0"/>
            <a:r>
              <a:rPr lang="en-US" noProof="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5062438" y="1002149"/>
            <a:ext cx="663926"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5062438" y="2291508"/>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5062438" y="3580864"/>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5062438" y="4870226"/>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30794" y="1100290"/>
            <a:ext cx="3006328"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630795" y="2561162"/>
            <a:ext cx="3006328"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1">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28651" y="3498664"/>
            <a:ext cx="3006329"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438872" y="2398246"/>
            <a:ext cx="0" cy="1641605"/>
          </a:xfrm>
          <a:prstGeom prst="line">
            <a:avLst/>
          </a:prstGeom>
          <a:ln w="76200">
            <a:solidFill>
              <a:schemeClr val="accent2">
                <a:lumMod val="50000"/>
                <a:lumOff val="5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1561316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37"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5788742" y="1058980"/>
            <a:ext cx="2983236"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400"/>
            </a:lvl1pPr>
          </a:lstStyle>
          <a:p>
            <a:pPr lvl="0"/>
            <a:r>
              <a:rPr lang="en-US" noProof="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30794" y="1100290"/>
            <a:ext cx="3006328"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630795" y="2561162"/>
            <a:ext cx="3006328"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1">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28651" y="3498664"/>
            <a:ext cx="3006329"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438872" y="2398246"/>
            <a:ext cx="0" cy="1641605"/>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5041254" y="1047459"/>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5041254" y="2342491"/>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5041254" y="3644742"/>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5041254" y="4935472"/>
            <a:ext cx="566057"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5155809" y="1200199"/>
            <a:ext cx="336947"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5155809" y="2506755"/>
            <a:ext cx="336947"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5155809" y="3797482"/>
            <a:ext cx="336947"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5155809" y="5088211"/>
            <a:ext cx="336947"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182980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9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5"/>
            <a:ext cx="9144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501408" y="358613"/>
            <a:ext cx="8141186"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034104" y="2592713"/>
            <a:ext cx="73031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3169583" y="2592713"/>
            <a:ext cx="73031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5305061" y="2592713"/>
            <a:ext cx="73031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7440540" y="2592713"/>
            <a:ext cx="73031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473086" y="3920809"/>
            <a:ext cx="1852355"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2607620" y="3923752"/>
            <a:ext cx="1852355"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4742153" y="3920809"/>
            <a:ext cx="1852355"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6876688" y="3916626"/>
            <a:ext cx="1852355"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501409" y="1489704"/>
            <a:ext cx="8141186"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496185"/>
            <a:ext cx="0" cy="1641604"/>
          </a:xfrm>
          <a:prstGeom prst="line">
            <a:avLst/>
          </a:prstGeom>
          <a:ln w="76200">
            <a:solidFill>
              <a:schemeClr val="accent2">
                <a:lumMod val="75000"/>
                <a:lumOff val="25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9355081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9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1" y="3107447"/>
            <a:ext cx="5439379"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4195473"/>
            <a:ext cx="5439378"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3198472"/>
            <a:ext cx="0" cy="1641604"/>
          </a:xfrm>
          <a:prstGeom prst="line">
            <a:avLst/>
          </a:prstGeom>
          <a:ln w="25400">
            <a:solidFill>
              <a:schemeClr val="bg1"/>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928578" y="860781"/>
            <a:ext cx="72868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1274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473086" y="4601529"/>
            <a:ext cx="1852355" cy="1562154"/>
          </a:xfrm>
        </p:spPr>
        <p:txBody>
          <a:bodyPr anchor="t">
            <a:normAutofit/>
          </a:bodyPr>
          <a:lstStyle>
            <a:lvl1pPr marL="0" indent="0" algn="ctr">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2607620" y="4604472"/>
            <a:ext cx="1852355" cy="1562154"/>
          </a:xfrm>
        </p:spPr>
        <p:txBody>
          <a:bodyPr anchor="t">
            <a:normAutofit/>
          </a:bodyPr>
          <a:lstStyle>
            <a:lvl1pPr marL="0" indent="0" algn="ctr">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4742153" y="4601529"/>
            <a:ext cx="1852355" cy="1562154"/>
          </a:xfrm>
        </p:spPr>
        <p:txBody>
          <a:bodyPr anchor="t">
            <a:normAutofit/>
          </a:bodyPr>
          <a:lstStyle>
            <a:lvl1pPr marL="0" indent="0" algn="ctr">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6876688" y="4597346"/>
            <a:ext cx="1852355" cy="1562154"/>
          </a:xfrm>
        </p:spPr>
        <p:txBody>
          <a:bodyPr anchor="t">
            <a:normAutofit/>
          </a:bodyPr>
          <a:lstStyle>
            <a:lvl1pPr marL="0" indent="0" algn="ctr">
              <a:buNone/>
              <a:defRPr sz="1400"/>
            </a:lvl1pPr>
          </a:lstStyle>
          <a:p>
            <a:pPr lvl="0"/>
            <a:r>
              <a:rPr lang="en-US" noProof="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501408" y="358613"/>
            <a:ext cx="8141186"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501409" y="1489704"/>
            <a:ext cx="8141186"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496185"/>
            <a:ext cx="0" cy="1641604"/>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884720"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3019253"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5153786"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7288322" y="3047656"/>
            <a:ext cx="1029087"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046645" y="3263556"/>
            <a:ext cx="705237"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3161195" y="3263556"/>
            <a:ext cx="705237"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5323370" y="3263556"/>
            <a:ext cx="705237"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7466495" y="3263556"/>
            <a:ext cx="705237"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986544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9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4600576" y="3"/>
            <a:ext cx="4543425"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30794" y="2234610"/>
            <a:ext cx="3006328"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630795" y="3695481"/>
            <a:ext cx="3006328"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1">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4952193" y="954227"/>
            <a:ext cx="73031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952193" y="2245738"/>
            <a:ext cx="73031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4952193" y="3537249"/>
            <a:ext cx="73031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4952193" y="4828760"/>
            <a:ext cx="73031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5788742" y="1074809"/>
            <a:ext cx="2983236"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400"/>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438872" y="3549710"/>
            <a:ext cx="0" cy="1641604"/>
          </a:xfrm>
          <a:prstGeom prst="line">
            <a:avLst/>
          </a:prstGeom>
          <a:ln w="76200">
            <a:solidFill>
              <a:schemeClr val="accent4"/>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404527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9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3"/>
            <a:ext cx="9144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135187" y="597070"/>
            <a:ext cx="6576469"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779153" y="3050995"/>
            <a:ext cx="1232538"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2881698" y="3050995"/>
            <a:ext cx="1232538"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4984243" y="3061267"/>
            <a:ext cx="1232538"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7086787" y="3061267"/>
            <a:ext cx="1232538"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453534" y="5272005"/>
            <a:ext cx="1888204"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453534" y="4791482"/>
            <a:ext cx="1888204"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2558208" y="5272005"/>
            <a:ext cx="1888204"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2558208" y="4791482"/>
            <a:ext cx="1888204"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4662880" y="5282275"/>
            <a:ext cx="1888204"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4662880" y="4801752"/>
            <a:ext cx="1888204"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6767553" y="5282275"/>
            <a:ext cx="1888204"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6767553" y="4801752"/>
            <a:ext cx="1888204"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1032868"/>
            <a:ext cx="0" cy="1641604"/>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1126338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1" y="1964267"/>
            <a:ext cx="2289547"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title="Decorative"/>
          <p:cNvSpPr/>
          <p:nvPr userDrawn="1"/>
        </p:nvSpPr>
        <p:spPr>
          <a:xfrm>
            <a:off x="4569637" y="1964267"/>
            <a:ext cx="2289547"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title="Decorative"/>
          <p:cNvSpPr/>
          <p:nvPr userDrawn="1"/>
        </p:nvSpPr>
        <p:spPr>
          <a:xfrm>
            <a:off x="6854455" y="4414498"/>
            <a:ext cx="2289547"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1580167" y="616350"/>
            <a:ext cx="5983670"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2290572"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2284818" y="1964267"/>
            <a:ext cx="2290572"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6853428" y="1964267"/>
            <a:ext cx="2290572"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2284819" y="4414498"/>
            <a:ext cx="2289547"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198309" y="3652861"/>
            <a:ext cx="1888204"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198309" y="3248538"/>
            <a:ext cx="1888204"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4769283" y="3652861"/>
            <a:ext cx="1888204"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4769283" y="3248538"/>
            <a:ext cx="1888204"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2466695" y="5167572"/>
            <a:ext cx="1888204"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2466695" y="4763249"/>
            <a:ext cx="1888204"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7059212" y="5167572"/>
            <a:ext cx="1888204"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7059212" y="4763249"/>
            <a:ext cx="1888204"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4569636" y="4416552"/>
            <a:ext cx="2290572"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513929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28651" y="839975"/>
            <a:ext cx="3575447"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28651" y="2635245"/>
            <a:ext cx="3575447" cy="3483263"/>
          </a:xfrm>
        </p:spPr>
        <p:txBody>
          <a:bodyPr lIns="0">
            <a:normAutofit/>
          </a:bodyPr>
          <a:lstStyle>
            <a:lvl1pPr marL="0" indent="0">
              <a:lnSpc>
                <a:spcPct val="100000"/>
              </a:lnSpc>
              <a:buNone/>
              <a:defRPr sz="1400" spc="0">
                <a:solidFill>
                  <a:schemeClr val="tx2"/>
                </a:solidFill>
                <a:latin typeface="+mn-lt"/>
              </a:defRPr>
            </a:lvl1pPr>
            <a:lvl2pPr marL="457189" indent="0">
              <a:lnSpc>
                <a:spcPct val="100000"/>
              </a:lnSpc>
              <a:buNone/>
              <a:defRPr sz="1100" spc="0">
                <a:solidFill>
                  <a:schemeClr val="tx2"/>
                </a:solidFill>
              </a:defRPr>
            </a:lvl2pPr>
            <a:lvl3pPr marL="914377" indent="0">
              <a:lnSpc>
                <a:spcPct val="100000"/>
              </a:lnSpc>
              <a:buNone/>
              <a:defRPr sz="1051" spc="0">
                <a:solidFill>
                  <a:schemeClr val="tx2"/>
                </a:solidFill>
              </a:defRPr>
            </a:lvl3pPr>
            <a:lvl4pPr marL="1371566" indent="0">
              <a:lnSpc>
                <a:spcPct val="100000"/>
              </a:lnSpc>
              <a:buNone/>
              <a:defRPr sz="1000" spc="0">
                <a:solidFill>
                  <a:schemeClr val="tx2"/>
                </a:solidFill>
              </a:defRPr>
            </a:lvl4pPr>
            <a:lvl5pPr marL="1828754"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28651" y="2247682"/>
            <a:ext cx="3575447"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1">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453178" y="2247903"/>
            <a:ext cx="4215355"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4453178" y="2082800"/>
            <a:ext cx="4215355"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Tree>
    <p:extLst>
      <p:ext uri="{BB962C8B-B14F-4D97-AF65-F5344CB8AC3E}">
        <p14:creationId xmlns:p14="http://schemas.microsoft.com/office/powerpoint/2010/main" val="1835510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28651" y="839975"/>
            <a:ext cx="3575447"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28651" y="2635245"/>
            <a:ext cx="3575447" cy="3483263"/>
          </a:xfrm>
        </p:spPr>
        <p:txBody>
          <a:bodyPr lIns="0">
            <a:normAutofit/>
          </a:bodyPr>
          <a:lstStyle>
            <a:lvl1pPr marL="0" indent="0">
              <a:lnSpc>
                <a:spcPct val="100000"/>
              </a:lnSpc>
              <a:buNone/>
              <a:defRPr sz="1400" spc="0">
                <a:solidFill>
                  <a:schemeClr val="tx2"/>
                </a:solidFill>
                <a:latin typeface="+mn-lt"/>
              </a:defRPr>
            </a:lvl1pPr>
            <a:lvl2pPr marL="457189" indent="0">
              <a:lnSpc>
                <a:spcPct val="100000"/>
              </a:lnSpc>
              <a:buNone/>
              <a:defRPr sz="1100" spc="0">
                <a:solidFill>
                  <a:schemeClr val="tx2"/>
                </a:solidFill>
              </a:defRPr>
            </a:lvl2pPr>
            <a:lvl3pPr marL="914377" indent="0">
              <a:lnSpc>
                <a:spcPct val="100000"/>
              </a:lnSpc>
              <a:buNone/>
              <a:defRPr sz="1051" spc="0">
                <a:solidFill>
                  <a:schemeClr val="tx2"/>
                </a:solidFill>
              </a:defRPr>
            </a:lvl3pPr>
            <a:lvl4pPr marL="1371566" indent="0">
              <a:lnSpc>
                <a:spcPct val="100000"/>
              </a:lnSpc>
              <a:buNone/>
              <a:defRPr sz="1000" spc="0">
                <a:solidFill>
                  <a:schemeClr val="tx2"/>
                </a:solidFill>
              </a:defRPr>
            </a:lvl4pPr>
            <a:lvl5pPr marL="1828754"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28651" y="2247682"/>
            <a:ext cx="3575447"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1">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453178" y="839975"/>
            <a:ext cx="4215355"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4328105" y="839972"/>
            <a:ext cx="0" cy="5370328"/>
          </a:xfrm>
          <a:prstGeom prst="line">
            <a:avLst/>
          </a:prstGeom>
          <a:ln w="76200">
            <a:solidFill>
              <a:schemeClr val="accent1">
                <a:alpha val="97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5776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4295776" y="0"/>
            <a:ext cx="48482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28651" y="839975"/>
            <a:ext cx="3575447"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28651" y="2635245"/>
            <a:ext cx="3575447" cy="3483263"/>
          </a:xfrm>
        </p:spPr>
        <p:txBody>
          <a:bodyPr lIns="0">
            <a:normAutofit/>
          </a:bodyPr>
          <a:lstStyle>
            <a:lvl1pPr marL="0" indent="0">
              <a:lnSpc>
                <a:spcPct val="100000"/>
              </a:lnSpc>
              <a:buNone/>
              <a:defRPr sz="1400" spc="0">
                <a:solidFill>
                  <a:schemeClr val="tx2"/>
                </a:solidFill>
                <a:latin typeface="+mn-lt"/>
              </a:defRPr>
            </a:lvl1pPr>
            <a:lvl2pPr marL="457189" indent="0">
              <a:lnSpc>
                <a:spcPct val="100000"/>
              </a:lnSpc>
              <a:buNone/>
              <a:defRPr sz="1100" spc="0">
                <a:solidFill>
                  <a:schemeClr val="tx2"/>
                </a:solidFill>
              </a:defRPr>
            </a:lvl2pPr>
            <a:lvl3pPr marL="914377" indent="0">
              <a:lnSpc>
                <a:spcPct val="100000"/>
              </a:lnSpc>
              <a:buNone/>
              <a:defRPr sz="1051" spc="0">
                <a:solidFill>
                  <a:schemeClr val="tx2"/>
                </a:solidFill>
              </a:defRPr>
            </a:lvl3pPr>
            <a:lvl4pPr marL="1371566" indent="0">
              <a:lnSpc>
                <a:spcPct val="100000"/>
              </a:lnSpc>
              <a:buNone/>
              <a:defRPr sz="1000" spc="0">
                <a:solidFill>
                  <a:schemeClr val="tx2"/>
                </a:solidFill>
              </a:defRPr>
            </a:lvl4pPr>
            <a:lvl5pPr marL="1828754"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28651" y="2247682"/>
            <a:ext cx="3575447"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1">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453178" y="839975"/>
            <a:ext cx="4215355"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902374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4295776" y="0"/>
            <a:ext cx="48482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28651" y="839975"/>
            <a:ext cx="3575447"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28651" y="2635245"/>
            <a:ext cx="3575447" cy="3483263"/>
          </a:xfrm>
        </p:spPr>
        <p:txBody>
          <a:bodyPr lIns="0">
            <a:normAutofit/>
          </a:bodyPr>
          <a:lstStyle>
            <a:lvl1pPr marL="0" indent="0">
              <a:lnSpc>
                <a:spcPct val="100000"/>
              </a:lnSpc>
              <a:buNone/>
              <a:defRPr sz="1400" spc="0">
                <a:solidFill>
                  <a:schemeClr val="tx2"/>
                </a:solidFill>
                <a:latin typeface="+mn-lt"/>
              </a:defRPr>
            </a:lvl1pPr>
            <a:lvl2pPr marL="457189" indent="0">
              <a:lnSpc>
                <a:spcPct val="100000"/>
              </a:lnSpc>
              <a:buNone/>
              <a:defRPr sz="1100" spc="0">
                <a:solidFill>
                  <a:schemeClr val="tx2"/>
                </a:solidFill>
              </a:defRPr>
            </a:lvl2pPr>
            <a:lvl3pPr marL="914377" indent="0">
              <a:lnSpc>
                <a:spcPct val="100000"/>
              </a:lnSpc>
              <a:buNone/>
              <a:defRPr sz="1051" spc="0">
                <a:solidFill>
                  <a:schemeClr val="tx2"/>
                </a:solidFill>
              </a:defRPr>
            </a:lvl3pPr>
            <a:lvl4pPr marL="1371566" indent="0">
              <a:lnSpc>
                <a:spcPct val="100000"/>
              </a:lnSpc>
              <a:buNone/>
              <a:defRPr sz="1000" spc="0">
                <a:solidFill>
                  <a:schemeClr val="tx2"/>
                </a:solidFill>
              </a:defRPr>
            </a:lvl4pPr>
            <a:lvl5pPr marL="1828754"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28651" y="2247682"/>
            <a:ext cx="3575447"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1">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453178" y="839975"/>
            <a:ext cx="4215355"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126292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35386" y="687575"/>
            <a:ext cx="3575447"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4361566" y="687573"/>
            <a:ext cx="4028055" cy="1342044"/>
          </a:xfrm>
        </p:spPr>
        <p:txBody>
          <a:bodyPr lIns="0">
            <a:normAutofit/>
          </a:bodyPr>
          <a:lstStyle>
            <a:lvl1pPr marL="0" indent="0">
              <a:lnSpc>
                <a:spcPct val="100000"/>
              </a:lnSpc>
              <a:buNone/>
              <a:defRPr sz="1400" spc="0">
                <a:solidFill>
                  <a:schemeClr val="tx2"/>
                </a:solidFill>
              </a:defRPr>
            </a:lvl1pPr>
            <a:lvl2pPr marL="457189" indent="0">
              <a:lnSpc>
                <a:spcPct val="100000"/>
              </a:lnSpc>
              <a:buNone/>
              <a:defRPr sz="1100" spc="0">
                <a:solidFill>
                  <a:schemeClr val="tx2"/>
                </a:solidFill>
              </a:defRPr>
            </a:lvl2pPr>
            <a:lvl3pPr marL="914377" indent="0">
              <a:lnSpc>
                <a:spcPct val="100000"/>
              </a:lnSpc>
              <a:buNone/>
              <a:defRPr sz="1051" spc="0">
                <a:solidFill>
                  <a:schemeClr val="tx2"/>
                </a:solidFill>
              </a:defRPr>
            </a:lvl3pPr>
            <a:lvl4pPr marL="1371566" indent="0">
              <a:lnSpc>
                <a:spcPct val="100000"/>
              </a:lnSpc>
              <a:buNone/>
              <a:defRPr sz="1000" spc="0">
                <a:solidFill>
                  <a:schemeClr val="tx2"/>
                </a:solidFill>
              </a:defRPr>
            </a:lvl4pPr>
            <a:lvl5pPr marL="1828754"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628651" y="2392683"/>
            <a:ext cx="803988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2651077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35386" y="687575"/>
            <a:ext cx="3575447"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4361566" y="687573"/>
            <a:ext cx="4028055" cy="1342044"/>
          </a:xfrm>
        </p:spPr>
        <p:txBody>
          <a:bodyPr lIns="0">
            <a:normAutofit/>
          </a:bodyPr>
          <a:lstStyle>
            <a:lvl1pPr marL="0" indent="0">
              <a:lnSpc>
                <a:spcPct val="100000"/>
              </a:lnSpc>
              <a:buNone/>
              <a:defRPr sz="1400" spc="0">
                <a:solidFill>
                  <a:schemeClr val="tx2"/>
                </a:solidFill>
              </a:defRPr>
            </a:lvl1pPr>
            <a:lvl2pPr marL="457189" indent="0">
              <a:lnSpc>
                <a:spcPct val="100000"/>
              </a:lnSpc>
              <a:buNone/>
              <a:defRPr sz="1100" spc="0">
                <a:solidFill>
                  <a:schemeClr val="tx2"/>
                </a:solidFill>
              </a:defRPr>
            </a:lvl2pPr>
            <a:lvl3pPr marL="914377" indent="0">
              <a:lnSpc>
                <a:spcPct val="100000"/>
              </a:lnSpc>
              <a:buNone/>
              <a:defRPr sz="1051" spc="0">
                <a:solidFill>
                  <a:schemeClr val="tx2"/>
                </a:solidFill>
              </a:defRPr>
            </a:lvl3pPr>
            <a:lvl4pPr marL="1371566" indent="0">
              <a:lnSpc>
                <a:spcPct val="100000"/>
              </a:lnSpc>
              <a:buNone/>
              <a:defRPr sz="1000" spc="0">
                <a:solidFill>
                  <a:schemeClr val="tx2"/>
                </a:solidFill>
              </a:defRPr>
            </a:lvl4pPr>
            <a:lvl5pPr marL="1828754"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4361566" y="2392683"/>
            <a:ext cx="4306967"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628651" y="2392048"/>
            <a:ext cx="3582591"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275353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1" y="3107447"/>
            <a:ext cx="5439379"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4195473"/>
            <a:ext cx="5439378"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3198472"/>
            <a:ext cx="0" cy="1641604"/>
          </a:xfrm>
          <a:prstGeom prst="line">
            <a:avLst/>
          </a:prstGeom>
          <a:ln w="25400">
            <a:solidFill>
              <a:schemeClr val="bg1"/>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928578" y="860781"/>
            <a:ext cx="7286844"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29537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485775" y="289560"/>
            <a:ext cx="817245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485775" y="1097366"/>
            <a:ext cx="817245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1">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485775" y="1806575"/>
            <a:ext cx="8172450" cy="4578350"/>
          </a:xfrm>
        </p:spPr>
        <p:txBody>
          <a:bodyPr/>
          <a:lstStyle/>
          <a:p>
            <a:r>
              <a:rPr lang="en-US"/>
              <a:t>Click icon to add table</a:t>
            </a:r>
            <a:endParaRPr lang="en-US" dirty="0"/>
          </a:p>
        </p:txBody>
      </p:sp>
    </p:spTree>
    <p:extLst>
      <p:ext uri="{BB962C8B-B14F-4D97-AF65-F5344CB8AC3E}">
        <p14:creationId xmlns:p14="http://schemas.microsoft.com/office/powerpoint/2010/main" val="42867985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185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427448" y="260350"/>
            <a:ext cx="3369469"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5879307" y="260350"/>
            <a:ext cx="3039666"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5879307" y="4165600"/>
            <a:ext cx="3039666"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388621" y="450030"/>
            <a:ext cx="1933574"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209422" y="2233494"/>
            <a:ext cx="0" cy="1641604"/>
          </a:xfrm>
          <a:prstGeom prst="line">
            <a:avLst/>
          </a:prstGeom>
          <a:ln w="76200">
            <a:solidFill>
              <a:schemeClr val="accent4"/>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8862377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1738" y="1497808"/>
            <a:ext cx="2347001"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2525036" y="-20671"/>
            <a:ext cx="2347002"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596085" y="2718684"/>
            <a:ext cx="256167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6416886" y="4555596"/>
            <a:ext cx="0" cy="1641604"/>
          </a:xfrm>
          <a:prstGeom prst="line">
            <a:avLst/>
          </a:prstGeom>
          <a:ln w="76200">
            <a:solidFill>
              <a:schemeClr val="accent4"/>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588494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159544" y="1260389"/>
            <a:ext cx="2112264"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2396027" y="0"/>
            <a:ext cx="2113173"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160021" y="4586417"/>
            <a:ext cx="4349178"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4634804" y="4586417"/>
            <a:ext cx="2113173"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4633418" y="2030439"/>
            <a:ext cx="2113173"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6870808" y="3"/>
            <a:ext cx="2113173"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160021" y="3"/>
            <a:ext cx="2111787"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title="Decorative"/>
          <p:cNvSpPr/>
          <p:nvPr userDrawn="1"/>
        </p:nvSpPr>
        <p:spPr>
          <a:xfrm>
            <a:off x="2397413" y="3334457"/>
            <a:ext cx="2111787"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title="Decorative"/>
          <p:cNvSpPr/>
          <p:nvPr userDrawn="1"/>
        </p:nvSpPr>
        <p:spPr>
          <a:xfrm>
            <a:off x="4634804" y="1"/>
            <a:ext cx="2111787"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title="Decorative"/>
          <p:cNvSpPr/>
          <p:nvPr userDrawn="1"/>
        </p:nvSpPr>
        <p:spPr>
          <a:xfrm>
            <a:off x="6872194" y="4598773"/>
            <a:ext cx="2111787"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03685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9144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9144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628650" y="5037721"/>
            <a:ext cx="7181851" cy="891250"/>
          </a:xfrm>
        </p:spPr>
        <p:txBody>
          <a:bodyPr anchor="t">
            <a:noAutofit/>
          </a:bodyPr>
          <a:lstStyle>
            <a:lvl1pP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28650" y="6125745"/>
            <a:ext cx="7181850" cy="338549"/>
          </a:xfrm>
        </p:spPr>
        <p:txBody>
          <a:bodyPr>
            <a:normAutofit/>
          </a:bodyPr>
          <a:lstStyle>
            <a:lvl1pPr marL="0" indent="0">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559353" y="5128745"/>
            <a:ext cx="0" cy="1641604"/>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3" name="Footer Placeholder 2">
            <a:extLst>
              <a:ext uri="{FF2B5EF4-FFF2-40B4-BE49-F238E27FC236}">
                <a16:creationId xmlns:a16="http://schemas.microsoft.com/office/drawing/2014/main" id="{7F95854A-9A4F-A14C-EE24-4432CD1B8B3A}"/>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62947BDC-4EDE-A5EC-3C72-59B22C4A2D5E}"/>
              </a:ext>
            </a:extLst>
          </p:cNvPr>
          <p:cNvSpPr>
            <a:spLocks noGrp="1"/>
          </p:cNvSpPr>
          <p:nvPr>
            <p:ph type="sldNum" sz="quarter" idx="16"/>
          </p:nvPr>
        </p:nvSpPr>
        <p:spPr/>
        <p:txBody>
          <a:bodyPr/>
          <a:lstStyle/>
          <a:p>
            <a:fld id="{2E6E5EDC-770F-4538-A49F-17BC771B8C4D}" type="slidenum">
              <a:rPr lang="en-US" smtClean="0"/>
              <a:t>‹#›</a:t>
            </a:fld>
            <a:endParaRPr lang="en-US" dirty="0"/>
          </a:p>
        </p:txBody>
      </p:sp>
    </p:spTree>
    <p:extLst>
      <p:ext uri="{BB962C8B-B14F-4D97-AF65-F5344CB8AC3E}">
        <p14:creationId xmlns:p14="http://schemas.microsoft.com/office/powerpoint/2010/main" val="19293054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9144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628650" y="2002421"/>
            <a:ext cx="5439379" cy="891250"/>
          </a:xfrm>
        </p:spPr>
        <p:txBody>
          <a:bodyPr anchor="t">
            <a:noAutofit/>
          </a:bodyPr>
          <a:lstStyle>
            <a:lvl1pPr>
              <a:defRPr sz="375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28650" y="3090445"/>
            <a:ext cx="5439378" cy="338549"/>
          </a:xfrm>
        </p:spPr>
        <p:txBody>
          <a:bodyPr>
            <a:normAutofit/>
          </a:bodyPr>
          <a:lstStyle>
            <a:lvl1pPr marL="0" indent="0">
              <a:buNone/>
              <a:defRPr sz="1200" spc="225">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438872" y="2093446"/>
            <a:ext cx="1" cy="1641604"/>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2694950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3971924" y="4288"/>
            <a:ext cx="5172075"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1" y="1539434"/>
            <a:ext cx="6649655"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title="Decorative"/>
          <p:cNvSpPr/>
          <p:nvPr userDrawn="1"/>
        </p:nvSpPr>
        <p:spPr>
          <a:xfrm>
            <a:off x="1" y="0"/>
            <a:ext cx="3971924"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599018" y="2040521"/>
            <a:ext cx="3090333" cy="1818655"/>
          </a:xfrm>
        </p:spPr>
        <p:txBody>
          <a:bodyPr anchor="b">
            <a:noAutofit/>
          </a:bodyPr>
          <a:lstStyle>
            <a:lvl1pPr algn="l">
              <a:defRPr sz="375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599018" y="4031659"/>
            <a:ext cx="3090332" cy="338549"/>
          </a:xfrm>
        </p:spPr>
        <p:txBody>
          <a:bodyPr>
            <a:normAutofit/>
          </a:bodyPr>
          <a:lstStyle>
            <a:lvl1pPr marL="0" indent="0" algn="l">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419819" y="3038375"/>
            <a:ext cx="0" cy="1641605"/>
          </a:xfrm>
          <a:prstGeom prst="line">
            <a:avLst/>
          </a:prstGeom>
          <a:ln w="25400">
            <a:solidFill>
              <a:schemeClr val="bg1"/>
            </a:solidFill>
            <a:miter lim="400000"/>
          </a:ln>
        </p:spPr>
        <p:txBody>
          <a:bodyPr lIns="14288" tIns="14288" rIns="14288" bIns="14288" anchor="ctr"/>
          <a:lstStyle/>
          <a:p>
            <a:pPr algn="l">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42494478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904068" y="2905535"/>
            <a:ext cx="3090333" cy="891250"/>
          </a:xfrm>
        </p:spPr>
        <p:txBody>
          <a:bodyPr anchor="t">
            <a:noAutofit/>
          </a:bodyPr>
          <a:lstStyle>
            <a:lvl1pPr algn="ctr">
              <a:defRPr sz="375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904068" y="3993559"/>
            <a:ext cx="3090332" cy="338549"/>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449233" y="3000276"/>
            <a:ext cx="1"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2" name="Rectangle 1" title="Decorative"/>
          <p:cNvSpPr/>
          <p:nvPr userDrawn="1"/>
        </p:nvSpPr>
        <p:spPr>
          <a:xfrm>
            <a:off x="2904067" y="860779"/>
            <a:ext cx="3090333"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4270821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3107447"/>
            <a:ext cx="5439379" cy="891250"/>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4195471"/>
            <a:ext cx="5439378" cy="338549"/>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3198471"/>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860779"/>
            <a:ext cx="72868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41883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1" y="3107447"/>
            <a:ext cx="5439379"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4195473"/>
            <a:ext cx="5439378"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3198472"/>
            <a:ext cx="0" cy="1641604"/>
          </a:xfrm>
          <a:prstGeom prst="line">
            <a:avLst/>
          </a:prstGeom>
          <a:ln w="25400">
            <a:solidFill>
              <a:schemeClr val="bg1"/>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928578" y="860781"/>
            <a:ext cx="7286844"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397610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3107447"/>
            <a:ext cx="5439379" cy="891250"/>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4195471"/>
            <a:ext cx="5439378" cy="338549"/>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3198471"/>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860779"/>
            <a:ext cx="7286844"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187768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3107447"/>
            <a:ext cx="5439379" cy="891250"/>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4195471"/>
            <a:ext cx="5439378" cy="338549"/>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3198471"/>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860779"/>
            <a:ext cx="7286844"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908920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628649" y="3673180"/>
            <a:ext cx="5119757" cy="2188805"/>
          </a:xfrm>
        </p:spPr>
        <p:txBody>
          <a:bodyPr rIns="457200" anchor="ctr">
            <a:noAutofit/>
          </a:bodyPr>
          <a:lstStyle>
            <a:lvl1pPr algn="r">
              <a:defRPr sz="375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748406" y="3665204"/>
            <a:ext cx="3395594" cy="2196780"/>
          </a:xfrm>
          <a:solidFill>
            <a:schemeClr val="accent1"/>
          </a:solidFill>
        </p:spPr>
        <p:txBody>
          <a:bodyPr lIns="274320" tIns="182880" rIns="182880" bIns="182880" anchor="ctr">
            <a:normAutofit/>
          </a:bodyPr>
          <a:lstStyle>
            <a:lvl1pPr marL="0" indent="0">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5748406" y="3673180"/>
            <a:ext cx="1" cy="2188805"/>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3581820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628649" y="3673180"/>
            <a:ext cx="5119757" cy="2188805"/>
          </a:xfrm>
        </p:spPr>
        <p:txBody>
          <a:bodyPr rIns="457200" anchor="ctr">
            <a:noAutofit/>
          </a:bodyPr>
          <a:lstStyle>
            <a:lvl1pPr algn="r">
              <a:defRPr sz="375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748406" y="3665204"/>
            <a:ext cx="3395594" cy="2196780"/>
          </a:xfrm>
          <a:solidFill>
            <a:schemeClr val="accent2"/>
          </a:solidFill>
        </p:spPr>
        <p:txBody>
          <a:bodyPr lIns="274320" tIns="182880" rIns="182880" bIns="182880" anchor="ctr">
            <a:normAutofit/>
          </a:bodyPr>
          <a:lstStyle>
            <a:lvl1pPr marL="0" indent="0">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5748406" y="3673180"/>
            <a:ext cx="1" cy="2188805"/>
          </a:xfrm>
          <a:prstGeom prst="line">
            <a:avLst/>
          </a:prstGeom>
          <a:ln w="76200">
            <a:solidFill>
              <a:schemeClr val="accent2">
                <a:lumMod val="75000"/>
                <a:lumOff val="25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29216385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3577284" y="3138617"/>
            <a:ext cx="5566716"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3835810" y="4304207"/>
            <a:ext cx="4829367" cy="891250"/>
          </a:xfrm>
        </p:spPr>
        <p:txBody>
          <a:bodyPr anchor="t">
            <a:noAutofit/>
          </a:bodyPr>
          <a:lstStyle>
            <a:lvl1pPr>
              <a:defRPr sz="375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3835810" y="5505121"/>
            <a:ext cx="4829366" cy="338549"/>
          </a:xfrm>
        </p:spPr>
        <p:txBody>
          <a:bodyPr>
            <a:normAutofit/>
          </a:bodyPr>
          <a:lstStyle>
            <a:lvl1pPr marL="0" indent="0">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4656611" y="4500548"/>
            <a:ext cx="1" cy="1641604"/>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4025347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9144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383116" y="4395671"/>
            <a:ext cx="5119757" cy="2188805"/>
          </a:xfrm>
        </p:spPr>
        <p:txBody>
          <a:bodyPr rIns="457200" anchor="ctr">
            <a:noAutofit/>
          </a:bodyPr>
          <a:lstStyle>
            <a:lvl1pPr algn="r">
              <a:defRPr sz="375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502873" y="4387695"/>
            <a:ext cx="3395594" cy="2196780"/>
          </a:xfrm>
          <a:noFill/>
        </p:spPr>
        <p:txBody>
          <a:bodyPr lIns="274320" tIns="182880" rIns="182880" bIns="182880" anchor="ctr">
            <a:normAutofit/>
          </a:bodyPr>
          <a:lstStyle>
            <a:lvl1pPr marL="0" indent="0">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5502873" y="4742580"/>
            <a:ext cx="1" cy="1494984"/>
          </a:xfrm>
          <a:prstGeom prst="line">
            <a:avLst/>
          </a:prstGeom>
          <a:ln w="762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2867692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475810" y="812800"/>
            <a:ext cx="2668190"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3116485" y="879710"/>
            <a:ext cx="3220655" cy="755650"/>
          </a:xfrm>
        </p:spPr>
        <p:txBody>
          <a:bodyPr anchor="ctr">
            <a:normAutofit/>
          </a:bodyPr>
          <a:lstStyle>
            <a:lvl1pPr marL="0" indent="0">
              <a:buNone/>
              <a:defRPr sz="120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3116485" y="1956155"/>
            <a:ext cx="3220655" cy="755650"/>
          </a:xfrm>
        </p:spPr>
        <p:txBody>
          <a:bodyPr anchor="ctr">
            <a:normAutofit/>
          </a:bodyPr>
          <a:lstStyle>
            <a:lvl1pPr marL="0" indent="0">
              <a:spcBef>
                <a:spcPts val="0"/>
              </a:spcBef>
              <a:buNone/>
              <a:defRPr sz="120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3116485" y="3032600"/>
            <a:ext cx="3220655" cy="755650"/>
          </a:xfrm>
        </p:spPr>
        <p:txBody>
          <a:bodyPr anchor="ctr">
            <a:normAutofit/>
          </a:bodyPr>
          <a:lstStyle>
            <a:lvl1pPr marL="0" indent="0">
              <a:spcBef>
                <a:spcPts val="0"/>
              </a:spcBef>
              <a:buNone/>
              <a:defRPr sz="120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3116485" y="4109045"/>
            <a:ext cx="3220655" cy="755650"/>
          </a:xfrm>
        </p:spPr>
        <p:txBody>
          <a:bodyPr anchor="ctr">
            <a:normAutofit/>
          </a:bodyPr>
          <a:lstStyle>
            <a:lvl1pPr marL="0" indent="0">
              <a:spcBef>
                <a:spcPts val="0"/>
              </a:spcBef>
              <a:buNone/>
              <a:defRPr sz="120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3116485" y="5185490"/>
            <a:ext cx="3220655" cy="755650"/>
          </a:xfrm>
        </p:spPr>
        <p:txBody>
          <a:bodyPr anchor="ctr">
            <a:normAutofit/>
          </a:bodyPr>
          <a:lstStyle>
            <a:lvl1pPr marL="0" indent="0">
              <a:spcBef>
                <a:spcPts val="0"/>
              </a:spcBef>
              <a:buNone/>
              <a:defRPr sz="120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343837" y="4140829"/>
            <a:ext cx="0" cy="1447733"/>
          </a:xfrm>
          <a:prstGeom prst="line">
            <a:avLst/>
          </a:prstGeom>
          <a:ln w="76200">
            <a:solidFill>
              <a:schemeClr val="accent1">
                <a:alpha val="97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3" name="Footer Placeholder 2">
            <a:extLst>
              <a:ext uri="{FF2B5EF4-FFF2-40B4-BE49-F238E27FC236}">
                <a16:creationId xmlns:a16="http://schemas.microsoft.com/office/drawing/2014/main" id="{918E8405-CB15-33E7-8746-1BB823C6108F}"/>
              </a:ext>
            </a:extLst>
          </p:cNvPr>
          <p:cNvSpPr>
            <a:spLocks noGrp="1"/>
          </p:cNvSpPr>
          <p:nvPr>
            <p:ph type="ftr" sz="quarter" idx="17"/>
          </p:nvPr>
        </p:nvSpPr>
        <p:spPr/>
        <p:txBody>
          <a:bodyPr/>
          <a:lstStyle/>
          <a:p>
            <a:endParaRPr lang="en-US" dirty="0"/>
          </a:p>
        </p:txBody>
      </p:sp>
      <p:sp>
        <p:nvSpPr>
          <p:cNvPr id="5" name="Title 4">
            <a:extLst>
              <a:ext uri="{FF2B5EF4-FFF2-40B4-BE49-F238E27FC236}">
                <a16:creationId xmlns:a16="http://schemas.microsoft.com/office/drawing/2014/main" id="{6F535E27-1C27-9B74-26F3-000C77EB97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44258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270934" y="2225040"/>
            <a:ext cx="340205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3840773" y="2055335"/>
            <a:ext cx="3220655" cy="755650"/>
          </a:xfrm>
        </p:spPr>
        <p:txBody>
          <a:bodyPr anchor="ctr">
            <a:normAutofit/>
          </a:bodyPr>
          <a:lstStyle>
            <a:lvl1pPr marL="0" indent="0">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3840773" y="2782449"/>
            <a:ext cx="3220655" cy="755650"/>
          </a:xfrm>
        </p:spPr>
        <p:txBody>
          <a:bodyPr anchor="ctr">
            <a:normAutofit/>
          </a:bodyPr>
          <a:lstStyle>
            <a:lvl1pPr marL="0" indent="0">
              <a:spcBef>
                <a:spcPts val="0"/>
              </a:spcBef>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3840773" y="4352427"/>
            <a:ext cx="3220655" cy="755650"/>
          </a:xfrm>
        </p:spPr>
        <p:txBody>
          <a:bodyPr anchor="ctr">
            <a:normAutofit/>
          </a:bodyPr>
          <a:lstStyle>
            <a:lvl1pPr marL="0" indent="0">
              <a:spcBef>
                <a:spcPts val="0"/>
              </a:spcBef>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3840773" y="3567438"/>
            <a:ext cx="3220655" cy="755650"/>
          </a:xfrm>
        </p:spPr>
        <p:txBody>
          <a:bodyPr anchor="ctr">
            <a:normAutofit/>
          </a:bodyPr>
          <a:lstStyle>
            <a:lvl1pPr marL="0" indent="0">
              <a:spcBef>
                <a:spcPts val="0"/>
              </a:spcBef>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3840773" y="5137415"/>
            <a:ext cx="3220655" cy="755650"/>
          </a:xfrm>
        </p:spPr>
        <p:txBody>
          <a:bodyPr anchor="ctr">
            <a:normAutofit/>
          </a:bodyPr>
          <a:lstStyle>
            <a:lvl1pPr marL="0" indent="0">
              <a:spcBef>
                <a:spcPts val="0"/>
              </a:spcBef>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265039" y="1"/>
            <a:ext cx="3429385"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170191" y="686429"/>
            <a:ext cx="0" cy="1447733"/>
          </a:xfrm>
          <a:prstGeom prst="line">
            <a:avLst/>
          </a:prstGeom>
          <a:ln w="76200">
            <a:solidFill>
              <a:schemeClr val="accent2">
                <a:lumMod val="75000"/>
                <a:lumOff val="25000"/>
                <a:alpha val="97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446325" y="192386"/>
            <a:ext cx="1706542" cy="1025525"/>
          </a:xfrm>
          <a:noFill/>
        </p:spPr>
        <p:txBody>
          <a:bodyPr vert="horz" lIns="0" tIns="45720" rIns="91440" bIns="0" rtlCol="0" anchor="b">
            <a:noAutofit/>
          </a:bodyPr>
          <a:lstStyle>
            <a:lvl1pPr>
              <a:defRPr lang="en-US" sz="375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40859128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4698658" y="0"/>
            <a:ext cx="4445343"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353647" y="2348736"/>
            <a:ext cx="3220655" cy="755650"/>
          </a:xfrm>
        </p:spPr>
        <p:txBody>
          <a:bodyPr anchor="ctr">
            <a:normAutofit/>
          </a:bodyPr>
          <a:lstStyle>
            <a:lvl1pPr marL="0" indent="0">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353647" y="3075850"/>
            <a:ext cx="3220655" cy="755650"/>
          </a:xfrm>
        </p:spPr>
        <p:txBody>
          <a:bodyPr anchor="ctr">
            <a:normAutofit/>
          </a:bodyPr>
          <a:lstStyle>
            <a:lvl1pPr marL="0" indent="0">
              <a:spcBef>
                <a:spcPts val="0"/>
              </a:spcBef>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353647" y="4645828"/>
            <a:ext cx="3220655" cy="755650"/>
          </a:xfrm>
        </p:spPr>
        <p:txBody>
          <a:bodyPr anchor="ctr">
            <a:normAutofit/>
          </a:bodyPr>
          <a:lstStyle>
            <a:lvl1pPr marL="0" indent="0">
              <a:spcBef>
                <a:spcPts val="0"/>
              </a:spcBef>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353647" y="3860839"/>
            <a:ext cx="3220655" cy="755650"/>
          </a:xfrm>
        </p:spPr>
        <p:txBody>
          <a:bodyPr anchor="ctr">
            <a:normAutofit/>
          </a:bodyPr>
          <a:lstStyle>
            <a:lvl1pPr marL="0" indent="0">
              <a:spcBef>
                <a:spcPts val="0"/>
              </a:spcBef>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353647" y="5430816"/>
            <a:ext cx="3220655" cy="755650"/>
          </a:xfrm>
        </p:spPr>
        <p:txBody>
          <a:bodyPr anchor="ctr">
            <a:normAutofit/>
          </a:bodyPr>
          <a:lstStyle>
            <a:lvl1pPr marL="0" indent="0">
              <a:spcBef>
                <a:spcPts val="0"/>
              </a:spcBef>
              <a:buNone/>
              <a:defRPr sz="1050">
                <a:solidFill>
                  <a:schemeClr val="tx2"/>
                </a:solidFill>
                <a:latin typeface="+mn-lt"/>
                <a:cs typeface="Arial" panose="020B0604020202020204" pitchFamily="34" charset="0"/>
              </a:defRPr>
            </a:lvl1pPr>
            <a:lvl2pPr marL="3429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265039" y="1"/>
            <a:ext cx="3429385"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170191" y="686429"/>
            <a:ext cx="0" cy="1447733"/>
          </a:xfrm>
          <a:prstGeom prst="line">
            <a:avLst/>
          </a:prstGeom>
          <a:ln w="76200">
            <a:solidFill>
              <a:schemeClr val="accent1">
                <a:lumMod val="60000"/>
                <a:lumOff val="40000"/>
                <a:alpha val="97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446325" y="192386"/>
            <a:ext cx="1706542" cy="1025525"/>
          </a:xfrm>
          <a:noFill/>
        </p:spPr>
        <p:txBody>
          <a:bodyPr vert="horz" lIns="0" tIns="45720" rIns="91440" bIns="0" rtlCol="0" anchor="b">
            <a:noAutofit/>
          </a:bodyPr>
          <a:lstStyle>
            <a:lvl1pPr>
              <a:defRPr lang="en-US" sz="375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31637672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3683000" cy="6858000"/>
          </a:xfrm>
        </p:spPr>
        <p:txBody>
          <a:bodyPr/>
          <a:lstStyle/>
          <a:p>
            <a:r>
              <a:rPr lang="en-US" noProof="0"/>
              <a:t>Click icon to add picture</a:t>
            </a:r>
            <a:endParaRPr lang="en-US" noProof="0" dirty="0"/>
          </a:p>
        </p:txBody>
      </p:sp>
      <p:sp>
        <p:nvSpPr>
          <p:cNvPr id="3" name="Rectangle 2" title="Decorative"/>
          <p:cNvSpPr/>
          <p:nvPr userDrawn="1"/>
        </p:nvSpPr>
        <p:spPr>
          <a:xfrm>
            <a:off x="3683001" y="0"/>
            <a:ext cx="8805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21349" y="879710"/>
            <a:ext cx="3601385" cy="755650"/>
          </a:xfrm>
        </p:spPr>
        <p:txBody>
          <a:bodyPr anchor="ctr">
            <a:normAutofit/>
          </a:bodyPr>
          <a:lstStyle>
            <a:lvl1pPr marL="0" indent="0">
              <a:buNone/>
              <a:defRPr sz="1200">
                <a:solidFill>
                  <a:schemeClr val="tx2"/>
                </a:solidFill>
                <a:latin typeface="+mn-lt"/>
                <a:cs typeface="Arial" panose="020B0604020202020204" pitchFamily="34" charset="0"/>
              </a:defRPr>
            </a:lvl1pPr>
            <a:lvl2pPr marL="3429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21349" y="1956155"/>
            <a:ext cx="3601385" cy="755650"/>
          </a:xfrm>
        </p:spPr>
        <p:txBody>
          <a:bodyPr anchor="ctr">
            <a:normAutofit/>
          </a:bodyPr>
          <a:lstStyle>
            <a:lvl1pPr marL="0" indent="0">
              <a:spcBef>
                <a:spcPts val="0"/>
              </a:spcBef>
              <a:buNone/>
              <a:defRPr sz="1200">
                <a:solidFill>
                  <a:schemeClr val="tx2"/>
                </a:solidFill>
                <a:latin typeface="+mn-lt"/>
                <a:cs typeface="Arial" panose="020B0604020202020204" pitchFamily="34" charset="0"/>
              </a:defRPr>
            </a:lvl1pPr>
            <a:lvl2pPr marL="3429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21349" y="3032600"/>
            <a:ext cx="3601385" cy="755650"/>
          </a:xfrm>
        </p:spPr>
        <p:txBody>
          <a:bodyPr anchor="ctr">
            <a:normAutofit/>
          </a:bodyPr>
          <a:lstStyle>
            <a:lvl1pPr marL="0" indent="0">
              <a:spcBef>
                <a:spcPts val="0"/>
              </a:spcBef>
              <a:buNone/>
              <a:defRPr sz="1200">
                <a:solidFill>
                  <a:schemeClr val="tx2"/>
                </a:solidFill>
                <a:latin typeface="+mn-lt"/>
                <a:cs typeface="Arial" panose="020B0604020202020204" pitchFamily="34" charset="0"/>
              </a:defRPr>
            </a:lvl1pPr>
            <a:lvl2pPr marL="3429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21349" y="4109045"/>
            <a:ext cx="3601385" cy="755650"/>
          </a:xfrm>
        </p:spPr>
        <p:txBody>
          <a:bodyPr anchor="ctr">
            <a:normAutofit/>
          </a:bodyPr>
          <a:lstStyle>
            <a:lvl1pPr marL="0" indent="0">
              <a:spcBef>
                <a:spcPts val="0"/>
              </a:spcBef>
              <a:buNone/>
              <a:defRPr sz="1200">
                <a:solidFill>
                  <a:schemeClr val="tx2"/>
                </a:solidFill>
                <a:latin typeface="+mn-lt"/>
                <a:cs typeface="Arial" panose="020B0604020202020204" pitchFamily="34" charset="0"/>
              </a:defRPr>
            </a:lvl1pPr>
            <a:lvl2pPr marL="3429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21349" y="5185490"/>
            <a:ext cx="3601385" cy="755650"/>
          </a:xfrm>
        </p:spPr>
        <p:txBody>
          <a:bodyPr anchor="ctr">
            <a:normAutofit/>
          </a:bodyPr>
          <a:lstStyle>
            <a:lvl1pPr marL="0" indent="0">
              <a:spcBef>
                <a:spcPts val="0"/>
              </a:spcBef>
              <a:buNone/>
              <a:defRPr sz="1200">
                <a:solidFill>
                  <a:schemeClr val="tx2"/>
                </a:solidFill>
                <a:latin typeface="+mn-lt"/>
                <a:cs typeface="Arial" panose="020B0604020202020204" pitchFamily="34" charset="0"/>
              </a:defRPr>
            </a:lvl1pPr>
            <a:lvl2pPr marL="3429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813055" y="879710"/>
            <a:ext cx="555812" cy="755650"/>
          </a:xfrm>
        </p:spPr>
        <p:txBody>
          <a:bodyPr rIns="0" anchor="ctr">
            <a:noAutofit/>
          </a:bodyPr>
          <a:lstStyle>
            <a:lvl1pPr marL="0" indent="0" algn="r">
              <a:buNone/>
              <a:defRPr sz="4500">
                <a:solidFill>
                  <a:schemeClr val="bg1"/>
                </a:solidFill>
                <a:latin typeface="+mj-lt"/>
                <a:cs typeface="Arial" panose="020B0604020202020204" pitchFamily="34" charset="0"/>
              </a:defRPr>
            </a:lvl1pPr>
            <a:lvl2pPr marL="3429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813055" y="1956155"/>
            <a:ext cx="555812" cy="755650"/>
          </a:xfrm>
        </p:spPr>
        <p:txBody>
          <a:bodyPr rIns="0" anchor="ctr">
            <a:noAutofit/>
          </a:bodyPr>
          <a:lstStyle>
            <a:lvl1pPr marL="0" indent="0" algn="r">
              <a:buNone/>
              <a:defRPr sz="4500">
                <a:solidFill>
                  <a:schemeClr val="bg1"/>
                </a:solidFill>
                <a:latin typeface="+mj-lt"/>
                <a:cs typeface="Arial" panose="020B0604020202020204" pitchFamily="34" charset="0"/>
              </a:defRPr>
            </a:lvl1pPr>
            <a:lvl2pPr marL="3429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813055" y="3032600"/>
            <a:ext cx="555812" cy="755650"/>
          </a:xfrm>
        </p:spPr>
        <p:txBody>
          <a:bodyPr rIns="0" anchor="ctr">
            <a:noAutofit/>
          </a:bodyPr>
          <a:lstStyle>
            <a:lvl1pPr marL="0" indent="0" algn="r">
              <a:buNone/>
              <a:defRPr sz="4500">
                <a:solidFill>
                  <a:schemeClr val="bg1"/>
                </a:solidFill>
                <a:latin typeface="+mj-lt"/>
                <a:cs typeface="Arial" panose="020B0604020202020204" pitchFamily="34" charset="0"/>
              </a:defRPr>
            </a:lvl1pPr>
            <a:lvl2pPr marL="3429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813055" y="4109045"/>
            <a:ext cx="555812" cy="755650"/>
          </a:xfrm>
        </p:spPr>
        <p:txBody>
          <a:bodyPr rIns="0" anchor="ctr">
            <a:noAutofit/>
          </a:bodyPr>
          <a:lstStyle>
            <a:lvl1pPr marL="0" indent="0" algn="r">
              <a:buNone/>
              <a:defRPr sz="4500">
                <a:solidFill>
                  <a:schemeClr val="bg1"/>
                </a:solidFill>
                <a:latin typeface="+mj-lt"/>
                <a:cs typeface="Arial" panose="020B0604020202020204" pitchFamily="34" charset="0"/>
              </a:defRPr>
            </a:lvl1pPr>
            <a:lvl2pPr marL="3429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813055" y="5185490"/>
            <a:ext cx="555812" cy="755650"/>
          </a:xfrm>
        </p:spPr>
        <p:txBody>
          <a:bodyPr rIns="0" anchor="ctr">
            <a:noAutofit/>
          </a:bodyPr>
          <a:lstStyle>
            <a:lvl1pPr marL="0" indent="0" algn="r">
              <a:buNone/>
              <a:defRPr sz="4500">
                <a:solidFill>
                  <a:schemeClr val="bg1"/>
                </a:solidFill>
                <a:latin typeface="+mj-lt"/>
                <a:cs typeface="Arial" panose="020B0604020202020204" pitchFamily="34" charset="0"/>
              </a:defRPr>
            </a:lvl1pPr>
            <a:lvl2pPr marL="3429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619970" y="3727362"/>
            <a:ext cx="1706542" cy="1025525"/>
          </a:xfrm>
          <a:noFill/>
        </p:spPr>
        <p:txBody>
          <a:bodyPr vert="horz" lIns="0" tIns="45720" rIns="91440" bIns="0" rtlCol="0" anchor="b">
            <a:noAutofit/>
          </a:bodyPr>
          <a:lstStyle>
            <a:lvl1pPr>
              <a:defRPr lang="en-US" sz="375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352654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628650" y="3673182"/>
            <a:ext cx="5119757"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748406" y="3665204"/>
            <a:ext cx="3395594"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5748407" y="3673182"/>
            <a:ext cx="1" cy="2188805"/>
          </a:xfrm>
          <a:prstGeom prst="line">
            <a:avLst/>
          </a:prstGeom>
          <a:ln w="76200">
            <a:solidFill>
              <a:schemeClr val="accent1">
                <a:lumMod val="60000"/>
                <a:lumOff val="40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485392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77016" y="2596917"/>
            <a:ext cx="328938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572000" y="1"/>
            <a:ext cx="4572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77015" y="4628132"/>
            <a:ext cx="3289381" cy="1325562"/>
          </a:xfrm>
        </p:spPr>
        <p:txBody>
          <a:bodyPr>
            <a:noAutofit/>
          </a:bodyPr>
          <a:lstStyle>
            <a:lvl1pPr marL="0" indent="0" algn="l">
              <a:lnSpc>
                <a:spcPct val="100000"/>
              </a:lnSpc>
              <a:buNone/>
              <a:defRPr sz="105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577015" y="4165143"/>
            <a:ext cx="3289381" cy="382749"/>
          </a:xfrm>
        </p:spPr>
        <p:txBody>
          <a:bodyPr anchor="b">
            <a:normAutofit/>
          </a:bodyPr>
          <a:lstStyle>
            <a:lvl1pPr marL="0" indent="0" algn="l">
              <a:buNone/>
              <a:defRPr sz="1200" b="1">
                <a:latin typeface="+mj-lt"/>
                <a:cs typeface="Arial" panose="020B0604020202020204" pitchFamily="34" charset="0"/>
              </a:defRPr>
            </a:lvl1pPr>
          </a:lstStyle>
          <a:p>
            <a:pPr lvl="0"/>
            <a:r>
              <a:rPr lang="en-US"/>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395570" y="1631761"/>
            <a:ext cx="0" cy="4321933"/>
          </a:xfrm>
          <a:prstGeom prst="line">
            <a:avLst/>
          </a:prstGeom>
          <a:ln w="76200">
            <a:solidFill>
              <a:schemeClr val="accent1">
                <a:alpha val="97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577016" y="1631761"/>
            <a:ext cx="603569" cy="804759"/>
          </a:xfrm>
          <a:prstGeom prst="rect">
            <a:avLst/>
          </a:prstGeom>
          <a:solidFill>
            <a:schemeClr val="bg1"/>
          </a:solidFill>
          <a:ln w="19050">
            <a:noFill/>
          </a:ln>
        </p:spPr>
        <p:txBody>
          <a:bodyPr>
            <a:normAutofit/>
          </a:bodyPr>
          <a:lstStyle>
            <a:lvl1pPr>
              <a:defRPr sz="600"/>
            </a:lvl1pPr>
          </a:lstStyle>
          <a:p>
            <a:r>
              <a:rPr lang="en-US"/>
              <a:t>Click icon to add picture</a:t>
            </a:r>
            <a:endParaRPr lang="en-US" dirty="0"/>
          </a:p>
        </p:txBody>
      </p:sp>
    </p:spTree>
    <p:extLst>
      <p:ext uri="{BB962C8B-B14F-4D97-AF65-F5344CB8AC3E}">
        <p14:creationId xmlns:p14="http://schemas.microsoft.com/office/powerpoint/2010/main" val="41635373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4572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28650" y="571466"/>
            <a:ext cx="3943351" cy="1325563"/>
          </a:xfrm>
        </p:spPr>
        <p:txBody>
          <a:bodyPr anchor="b">
            <a:normAutofit/>
          </a:bodyPr>
          <a:lstStyle>
            <a:lvl1pPr algn="r">
              <a:defRPr sz="3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5240869" y="2808080"/>
            <a:ext cx="3234265" cy="382749"/>
          </a:xfrm>
        </p:spPr>
        <p:txBody>
          <a:bodyPr vert="horz" lIns="0" tIns="45720" rIns="91440" bIns="45720" rtlCol="0" anchor="b">
            <a:normAutofit/>
          </a:bodyPr>
          <a:lstStyle>
            <a:lvl1pPr>
              <a:defRPr lang="en-US" sz="12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5240869" y="3212364"/>
            <a:ext cx="3234265" cy="2962659"/>
          </a:xfrm>
        </p:spPr>
        <p:txBody>
          <a:bodyPr lIns="0" tIns="72000">
            <a:normAutofit/>
          </a:bodyPr>
          <a:lstStyle>
            <a:lvl1pPr>
              <a:defRPr sz="1050">
                <a:latin typeface="+mn-lt"/>
              </a:defRPr>
            </a:lvl1pPr>
            <a:lvl2pPr>
              <a:defRPr sz="900">
                <a:latin typeface="+mn-lt"/>
              </a:defRPr>
            </a:lvl2pPr>
            <a:lvl3pPr>
              <a:defRPr sz="825">
                <a:latin typeface="+mn-lt"/>
              </a:defRPr>
            </a:lvl3pPr>
            <a:lvl4pPr>
              <a:defRPr sz="788">
                <a:latin typeface="+mn-lt"/>
              </a:defRPr>
            </a:lvl4pPr>
            <a:lvl5pPr>
              <a:defRPr sz="788">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3848135" y="1497818"/>
            <a:ext cx="0" cy="1447733"/>
          </a:xfrm>
          <a:prstGeom prst="line">
            <a:avLst/>
          </a:prstGeom>
          <a:ln w="76200">
            <a:solidFill>
              <a:schemeClr val="accent1">
                <a:alpha val="97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1600370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4572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4572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240869" y="1190910"/>
            <a:ext cx="3415506" cy="1325563"/>
          </a:xfrm>
        </p:spPr>
        <p:txBody>
          <a:bodyPr lIns="0" anchor="b">
            <a:normAutofit/>
          </a:bodyPr>
          <a:lstStyle>
            <a:lvl1pPr algn="l">
              <a:defRPr sz="3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5247940" y="2516139"/>
            <a:ext cx="3408435" cy="382749"/>
          </a:xfrm>
        </p:spPr>
        <p:txBody>
          <a:bodyPr vert="horz" lIns="0" tIns="45720" rIns="91440" bIns="45720" rtlCol="0" anchor="b">
            <a:normAutofit/>
          </a:bodyPr>
          <a:lstStyle>
            <a:lvl1pPr>
              <a:defRPr lang="en-US" sz="12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5247940" y="2920422"/>
            <a:ext cx="3408435" cy="3226378"/>
          </a:xfrm>
        </p:spPr>
        <p:txBody>
          <a:bodyPr lIns="0" tIns="72000">
            <a:normAutofit/>
          </a:bodyPr>
          <a:lstStyle>
            <a:lvl1pPr>
              <a:defRPr sz="1050"/>
            </a:lvl1pPr>
            <a:lvl2pPr>
              <a:defRPr sz="900"/>
            </a:lvl2pPr>
            <a:lvl3pPr>
              <a:defRPr sz="825"/>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628650" y="3606800"/>
            <a:ext cx="3695701" cy="2540000"/>
          </a:xfrm>
        </p:spPr>
        <p:txBody>
          <a:bodyPr lIns="0" tIns="72000">
            <a:normAutofit/>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87082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27813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278130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3189691" y="936981"/>
            <a:ext cx="2764619" cy="1466055"/>
          </a:xfrm>
        </p:spPr>
        <p:txBody>
          <a:bodyPr lIns="0" anchor="t">
            <a:normAutofit/>
          </a:bodyPr>
          <a:lstStyle>
            <a:lvl1pPr algn="l">
              <a:defRPr sz="3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3189741" y="2407323"/>
            <a:ext cx="2764519" cy="382749"/>
          </a:xfrm>
        </p:spPr>
        <p:txBody>
          <a:bodyPr lIns="0" anchor="b">
            <a:normAutofit/>
          </a:bodyPr>
          <a:lstStyle>
            <a:lvl1pPr marL="0" indent="0">
              <a:buNone/>
              <a:defRPr sz="12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3189691" y="2811607"/>
            <a:ext cx="2764619" cy="3044825"/>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6362700" y="0"/>
            <a:ext cx="27813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559828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6136386" y="0"/>
            <a:ext cx="30076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3128771" y="0"/>
            <a:ext cx="30076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3250318" y="1680548"/>
            <a:ext cx="2764519" cy="382749"/>
          </a:xfrm>
        </p:spPr>
        <p:txBody>
          <a:bodyPr lIns="0" anchor="b">
            <a:normAutofit/>
          </a:bodyPr>
          <a:lstStyle>
            <a:lvl1pPr marL="0" indent="0">
              <a:buNone/>
              <a:defRPr sz="12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281421" y="1680548"/>
            <a:ext cx="2743508" cy="382749"/>
          </a:xfrm>
        </p:spPr>
        <p:txBody>
          <a:bodyPr vert="horz" lIns="0" tIns="45720" rIns="91440" bIns="45720" rtlCol="0" anchor="b">
            <a:normAutofit/>
          </a:bodyPr>
          <a:lstStyle>
            <a:lvl1pPr marL="0" indent="0">
              <a:buNone/>
              <a:defRPr lang="en-US" sz="1200" b="1" dirty="0">
                <a:solidFill>
                  <a:schemeClr val="bg1"/>
                </a:solidFill>
                <a:latin typeface="+mj-lt"/>
              </a:defRPr>
            </a:lvl1pPr>
          </a:lstStyle>
          <a:p>
            <a:pPr marL="171450" lvl="0" indent="-17145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3250091" y="2084832"/>
            <a:ext cx="2764619" cy="3044825"/>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281421" y="2084832"/>
            <a:ext cx="2743508" cy="3044825"/>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302558" y="1670008"/>
            <a:ext cx="2764619" cy="1466055"/>
          </a:xfrm>
        </p:spPr>
        <p:txBody>
          <a:bodyPr lIns="0" anchor="t">
            <a:normAutofit/>
          </a:bodyPr>
          <a:lstStyle>
            <a:lvl1pPr algn="l">
              <a:defRPr sz="3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868817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9144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0" y="3408892"/>
            <a:ext cx="9152681" cy="3449109"/>
          </a:xfrm>
          <a:prstGeom prst="rect">
            <a:avLst/>
          </a:prstGeom>
          <a:solidFill>
            <a:schemeClr val="accent1"/>
          </a:solidFill>
        </p:spPr>
        <p:txBody>
          <a:bodyPr vert="horz" lIns="0" tIns="34290" rIns="243000" bIns="3429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3000"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3426563" y="3666355"/>
            <a:ext cx="2586600" cy="382749"/>
          </a:xfrm>
        </p:spPr>
        <p:txBody>
          <a:bodyPr lIns="0" anchor="b">
            <a:normAutofit/>
          </a:bodyPr>
          <a:lstStyle>
            <a:lvl1pPr marL="0" indent="0">
              <a:buNone/>
              <a:defRPr sz="12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90542" y="3666355"/>
            <a:ext cx="2587699" cy="382749"/>
          </a:xfrm>
        </p:spPr>
        <p:txBody>
          <a:bodyPr vert="horz" lIns="0" tIns="45720" rIns="91440" bIns="45720" rtlCol="0" anchor="b">
            <a:normAutofit/>
          </a:bodyPr>
          <a:lstStyle>
            <a:lvl1pPr marL="0" indent="0">
              <a:buNone/>
              <a:defRPr lang="en-US" sz="1200" b="1" dirty="0">
                <a:solidFill>
                  <a:schemeClr val="bg1"/>
                </a:solidFill>
                <a:latin typeface="+mj-lt"/>
              </a:defRPr>
            </a:lvl1pPr>
          </a:lstStyle>
          <a:p>
            <a:pPr marL="171450" lvl="0" indent="-17145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3426335" y="4070640"/>
            <a:ext cx="2586600" cy="2253961"/>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190542" y="4070640"/>
            <a:ext cx="2587699" cy="2253961"/>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628650" y="4049104"/>
            <a:ext cx="2352675" cy="2168682"/>
          </a:xfrm>
        </p:spPr>
        <p:txBody>
          <a:bodyPr lIns="0" anchor="ctr">
            <a:normAutofit/>
          </a:bodyPr>
          <a:lstStyle>
            <a:lvl1pPr algn="l">
              <a:defRPr sz="3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0211126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2"/>
            <a:ext cx="4572001" cy="4497859"/>
          </a:xfrm>
          <a:prstGeom prst="rect">
            <a:avLst/>
          </a:prstGeom>
          <a:solidFill>
            <a:schemeClr val="accent1"/>
          </a:solidFill>
        </p:spPr>
        <p:txBody>
          <a:bodyPr vert="horz" lIns="0" tIns="34290" rIns="243000" bIns="3429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3000"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4572000" y="2360142"/>
            <a:ext cx="4572001" cy="4497859"/>
          </a:xfrm>
          <a:prstGeom prst="rect">
            <a:avLst/>
          </a:prstGeom>
          <a:solidFill>
            <a:schemeClr val="accent1">
              <a:lumMod val="60000"/>
              <a:lumOff val="40000"/>
            </a:schemeClr>
          </a:solidFill>
        </p:spPr>
        <p:txBody>
          <a:bodyPr vert="horz" lIns="0" tIns="34290" rIns="243000" bIns="3429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3000"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58206" y="2962017"/>
            <a:ext cx="3255589" cy="382749"/>
          </a:xfrm>
        </p:spPr>
        <p:txBody>
          <a:bodyPr lIns="0" anchor="b">
            <a:normAutofit/>
          </a:bodyPr>
          <a:lstStyle>
            <a:lvl1pPr marL="0" indent="0">
              <a:buNone/>
              <a:defRPr sz="12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5229514" y="2962017"/>
            <a:ext cx="3256972" cy="382749"/>
          </a:xfrm>
        </p:spPr>
        <p:txBody>
          <a:bodyPr vert="horz" lIns="0" tIns="45720" rIns="91440" bIns="45720" rtlCol="0" anchor="b">
            <a:normAutofit/>
          </a:bodyPr>
          <a:lstStyle>
            <a:lvl1pPr marL="0" indent="0">
              <a:buNone/>
              <a:defRPr lang="en-US" sz="1200" b="1" dirty="0">
                <a:solidFill>
                  <a:schemeClr val="bg1"/>
                </a:solidFill>
                <a:latin typeface="+mj-lt"/>
              </a:defRPr>
            </a:lvl1pPr>
          </a:lstStyle>
          <a:p>
            <a:pPr marL="171450" lvl="0" indent="-17145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658206" y="3366302"/>
            <a:ext cx="3255589" cy="2253961"/>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5229514" y="3366302"/>
            <a:ext cx="3256972" cy="2253961"/>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1896161" y="358610"/>
            <a:ext cx="5351678" cy="822240"/>
          </a:xfrm>
        </p:spPr>
        <p:txBody>
          <a:bodyPr lIns="0" anchor="t">
            <a:normAutofit/>
          </a:bodyPr>
          <a:lstStyle>
            <a:lvl1pPr algn="ctr">
              <a:defRPr sz="3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496184"/>
            <a:ext cx="0" cy="1641604"/>
          </a:xfrm>
          <a:prstGeom prst="line">
            <a:avLst/>
          </a:prstGeom>
          <a:ln w="76200">
            <a:solidFill>
              <a:schemeClr val="accent1">
                <a:lumMod val="40000"/>
                <a:lumOff val="6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37273170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2"/>
            <a:ext cx="4572001" cy="4497859"/>
          </a:xfrm>
          <a:prstGeom prst="rect">
            <a:avLst/>
          </a:prstGeom>
          <a:solidFill>
            <a:schemeClr val="accent2"/>
          </a:solidFill>
        </p:spPr>
        <p:txBody>
          <a:bodyPr vert="horz" lIns="0" tIns="34290" rIns="243000" bIns="3429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3000"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4572000" y="2360142"/>
            <a:ext cx="4572001" cy="4497859"/>
          </a:xfrm>
          <a:prstGeom prst="rect">
            <a:avLst/>
          </a:prstGeom>
          <a:solidFill>
            <a:schemeClr val="accent2">
              <a:lumMod val="75000"/>
              <a:lumOff val="25000"/>
            </a:schemeClr>
          </a:solidFill>
        </p:spPr>
        <p:txBody>
          <a:bodyPr vert="horz" lIns="0" tIns="34290" rIns="243000" bIns="3429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sz="3000"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58206" y="2962017"/>
            <a:ext cx="3255589" cy="382749"/>
          </a:xfrm>
        </p:spPr>
        <p:txBody>
          <a:bodyPr lIns="0" anchor="b">
            <a:normAutofit/>
          </a:bodyPr>
          <a:lstStyle>
            <a:lvl1pPr marL="0" indent="0">
              <a:buNone/>
              <a:defRPr sz="12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5229514" y="2962017"/>
            <a:ext cx="3256972" cy="382749"/>
          </a:xfrm>
        </p:spPr>
        <p:txBody>
          <a:bodyPr vert="horz" lIns="0" tIns="45720" rIns="91440" bIns="45720" rtlCol="0" anchor="b">
            <a:normAutofit/>
          </a:bodyPr>
          <a:lstStyle>
            <a:lvl1pPr marL="0" indent="0">
              <a:buNone/>
              <a:defRPr lang="en-US" sz="1200" b="1" dirty="0">
                <a:solidFill>
                  <a:schemeClr val="bg1"/>
                </a:solidFill>
                <a:latin typeface="+mj-lt"/>
              </a:defRPr>
            </a:lvl1pPr>
          </a:lstStyle>
          <a:p>
            <a:pPr marL="171450" lvl="0" indent="-17145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658206" y="3366302"/>
            <a:ext cx="3255589" cy="2253961"/>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5229514" y="3366302"/>
            <a:ext cx="3256972" cy="2253961"/>
          </a:xfrm>
        </p:spPr>
        <p:txBody>
          <a:bodyPr lIns="0" tIns="72000">
            <a:normAutofit/>
          </a:bodyPr>
          <a:lstStyle>
            <a:lvl1pPr>
              <a:defRPr sz="1050">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1896161" y="358610"/>
            <a:ext cx="5351678" cy="822240"/>
          </a:xfrm>
        </p:spPr>
        <p:txBody>
          <a:bodyPr lIns="0" anchor="t">
            <a:normAutofit/>
          </a:bodyPr>
          <a:lstStyle>
            <a:lvl1pPr algn="ctr">
              <a:defRPr sz="3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496184"/>
            <a:ext cx="0" cy="1641604"/>
          </a:xfrm>
          <a:prstGeom prst="line">
            <a:avLst/>
          </a:prstGeom>
          <a:ln w="76200">
            <a:solidFill>
              <a:schemeClr val="accent2">
                <a:lumMod val="50000"/>
                <a:lumOff val="5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33889802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33711" y="1193766"/>
            <a:ext cx="3289381" cy="1325563"/>
          </a:xfrm>
        </p:spPr>
        <p:txBody>
          <a:bodyPr anchor="b">
            <a:normAutofit/>
          </a:bodyPr>
          <a:lstStyle>
            <a:lvl1pPr algn="r">
              <a:defRPr sz="3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59111" y="2632338"/>
            <a:ext cx="328938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4636512" y="1598620"/>
            <a:ext cx="3652355" cy="1896435"/>
          </a:xfrm>
        </p:spPr>
        <p:txBody>
          <a:bodyPr lIns="0">
            <a:noAutofit/>
          </a:bodyPr>
          <a:lstStyle>
            <a:lvl1pPr marL="0" indent="0">
              <a:lnSpc>
                <a:spcPct val="100000"/>
              </a:lnSpc>
              <a:buNone/>
              <a:defRPr sz="105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636512" y="1194295"/>
            <a:ext cx="3652355" cy="382749"/>
          </a:xfrm>
        </p:spPr>
        <p:txBody>
          <a:bodyPr lIns="0" anchor="b">
            <a:noAutofit/>
          </a:bodyPr>
          <a:lstStyle>
            <a:lvl1pPr marL="0" indent="0">
              <a:buNone/>
              <a:defRPr sz="12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4636513" y="4093465"/>
            <a:ext cx="3652355" cy="1896435"/>
          </a:xfrm>
        </p:spPr>
        <p:txBody>
          <a:bodyPr lIns="0">
            <a:noAutofit/>
          </a:bodyPr>
          <a:lstStyle>
            <a:lvl1pPr marL="0" indent="0">
              <a:lnSpc>
                <a:spcPct val="100000"/>
              </a:lnSpc>
              <a:buNone/>
              <a:defRPr sz="1050">
                <a:latin typeface="+mn-lt"/>
                <a:cs typeface="Arial" panose="020B0604020202020204" pitchFamily="34" charset="0"/>
              </a:defRPr>
            </a:lvl1pPr>
          </a:lstStyle>
          <a:p>
            <a:pPr lvl="0"/>
            <a:r>
              <a:rPr lang="en-US"/>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4636513" y="3689140"/>
            <a:ext cx="3624596" cy="382749"/>
          </a:xfrm>
        </p:spPr>
        <p:txBody>
          <a:bodyPr lIns="0" anchor="b">
            <a:noAutofit/>
          </a:bodyPr>
          <a:lstStyle>
            <a:lvl1pPr marL="0" indent="0">
              <a:buNone/>
              <a:defRPr sz="12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622880" y="1194294"/>
            <a:ext cx="0" cy="4795606"/>
          </a:xfrm>
          <a:prstGeom prst="line">
            <a:avLst/>
          </a:prstGeom>
          <a:ln w="76200">
            <a:solidFill>
              <a:schemeClr val="accent1">
                <a:alpha val="97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11928225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5946493" y="836271"/>
            <a:ext cx="3197507"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2743198" y="836271"/>
            <a:ext cx="3196800" cy="5185458"/>
          </a:xfrm>
          <a:solidFill>
            <a:schemeClr val="accent1"/>
          </a:solidFill>
        </p:spPr>
        <p:txBody>
          <a:bodyPr lIns="252000" tIns="144000" rIns="144000">
            <a:noAutofit/>
          </a:bodyPr>
          <a:lstStyle>
            <a:lvl1pPr marL="0" indent="0">
              <a:lnSpc>
                <a:spcPct val="100000"/>
              </a:lnSpc>
              <a:buNone/>
              <a:defRPr sz="105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468775" y="1659771"/>
            <a:ext cx="1918504"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317380" y="2188821"/>
            <a:ext cx="0" cy="1641604"/>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138791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9144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628650" y="3673182"/>
            <a:ext cx="5119757"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748406" y="3665204"/>
            <a:ext cx="3395594"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5748407" y="3673182"/>
            <a:ext cx="1" cy="2188805"/>
          </a:xfrm>
          <a:prstGeom prst="line">
            <a:avLst/>
          </a:prstGeom>
          <a:ln w="76200">
            <a:solidFill>
              <a:schemeClr val="accent2">
                <a:lumMod val="75000"/>
                <a:lumOff val="25000"/>
              </a:schemeClr>
            </a:solidFill>
            <a:miter lim="400000"/>
          </a:ln>
        </p:spPr>
        <p:txBody>
          <a:bodyPr lIns="19051" tIns="19051" rIns="19051" bIns="19051"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018017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7"/>
            <a:ext cx="9144000" cy="3651813"/>
          </a:xfrm>
          <a:solidFill>
            <a:schemeClr val="accent2"/>
          </a:solidFill>
        </p:spPr>
        <p:txBody>
          <a:bodyPr lIns="5400000" tIns="216000" rIns="1800000">
            <a:noAutofit/>
          </a:bodyPr>
          <a:lstStyle>
            <a:lvl1pPr marL="0" indent="0">
              <a:lnSpc>
                <a:spcPct val="100000"/>
              </a:lnSpc>
              <a:buNone/>
              <a:defRPr sz="105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3958540" y="1775521"/>
            <a:ext cx="4826643"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728878" y="1"/>
            <a:ext cx="2642567"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728878" y="3358587"/>
            <a:ext cx="2642567"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1059668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28649" y="4586457"/>
            <a:ext cx="7761818" cy="1577281"/>
          </a:xfrm>
          <a:noFill/>
          <a:ln>
            <a:noFill/>
          </a:ln>
        </p:spPr>
        <p:txBody>
          <a:bodyPr lIns="0" tIns="216000" rIns="0">
            <a:noAutofit/>
          </a:bodyPr>
          <a:lstStyle>
            <a:lvl1pPr marL="0" indent="0" algn="ctr">
              <a:lnSpc>
                <a:spcPct val="100000"/>
              </a:lnSpc>
              <a:buNone/>
              <a:defRPr sz="1050">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8650" y="3717213"/>
            <a:ext cx="7761817"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28650" y="836272"/>
            <a:ext cx="7761817"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7925883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3559215" cy="3428990"/>
          </a:xfrm>
          <a:prstGeom prst="rect">
            <a:avLst/>
          </a:prstGeom>
          <a:solidFill>
            <a:schemeClr val="accent2"/>
          </a:solidFill>
        </p:spPr>
        <p:txBody>
          <a:bodyPr vert="horz" lIns="189000" tIns="108000" rIns="108000" bIns="34290" rtlCol="0">
            <a:noAutofit/>
          </a:bodyPr>
          <a:lstStyle/>
          <a:p>
            <a:pPr lvl="0" indent="0">
              <a:lnSpc>
                <a:spcPct val="100000"/>
              </a:lnSpc>
              <a:spcBef>
                <a:spcPts val="750"/>
              </a:spcBef>
              <a:buFont typeface="Arial" panose="020B0604020202020204" pitchFamily="34" charset="0"/>
              <a:buNone/>
            </a:pPr>
            <a:endParaRPr lang="en-US" sz="105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3559215" y="3428991"/>
            <a:ext cx="5584785"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8650" y="1659771"/>
            <a:ext cx="2314214"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4019308" y="1197274"/>
            <a:ext cx="4591292" cy="382749"/>
          </a:xfrm>
        </p:spPr>
        <p:txBody>
          <a:bodyPr lIns="0" tIns="0" anchor="t">
            <a:normAutofit/>
          </a:bodyPr>
          <a:lstStyle>
            <a:lvl1pPr marL="0" indent="0">
              <a:buNone/>
              <a:defRPr sz="12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4019308" y="1588155"/>
            <a:ext cx="4591292" cy="1397178"/>
          </a:xfrm>
        </p:spPr>
        <p:txBody>
          <a:bodyPr lIns="0" tIns="0">
            <a:normAutofit/>
          </a:bodyPr>
          <a:lstStyle>
            <a:lvl1pPr marL="0" indent="0">
              <a:lnSpc>
                <a:spcPct val="100000"/>
              </a:lnSpc>
              <a:buNone/>
              <a:defRPr sz="1050">
                <a:solidFill>
                  <a:schemeClr val="tx1"/>
                </a:solidFill>
              </a:defRPr>
            </a:lvl1pPr>
            <a:lvl2pPr marL="342900" indent="0">
              <a:buNone/>
              <a:defRPr sz="900"/>
            </a:lvl2pPr>
            <a:lvl3pPr marL="685800" indent="0">
              <a:buNone/>
              <a:defRPr sz="825"/>
            </a:lvl3pPr>
            <a:lvl4pPr>
              <a:defRPr sz="788"/>
            </a:lvl4pPr>
            <a:lvl5pPr>
              <a:defRPr sz="788"/>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628650" y="3737093"/>
            <a:ext cx="2314214" cy="2663707"/>
          </a:xfrm>
        </p:spPr>
        <p:txBody>
          <a:bodyPr lIns="0" tIns="0">
            <a:normAutofit/>
          </a:bodyPr>
          <a:lstStyle>
            <a:lvl1pPr marL="0" indent="0">
              <a:lnSpc>
                <a:spcPct val="100000"/>
              </a:lnSpc>
              <a:buNone/>
              <a:defRPr sz="1500">
                <a:solidFill>
                  <a:schemeClr val="tx1"/>
                </a:solidFill>
              </a:defRPr>
            </a:lvl1pPr>
            <a:lvl2pPr marL="342900" indent="0">
              <a:buNone/>
              <a:defRPr sz="900"/>
            </a:lvl2pPr>
            <a:lvl3pPr marL="685800" indent="0">
              <a:buNone/>
              <a:defRPr sz="825"/>
            </a:lvl3pPr>
            <a:lvl4pPr>
              <a:defRPr sz="788"/>
            </a:lvl4pPr>
            <a:lvl5pPr>
              <a:defRPr sz="788"/>
            </a:lvl5pPr>
          </a:lstStyle>
          <a:p>
            <a:pPr lvl="0"/>
            <a:r>
              <a:rPr lang="en-US"/>
              <a:t>Edit Master text styles</a:t>
            </a:r>
          </a:p>
        </p:txBody>
      </p:sp>
    </p:spTree>
    <p:extLst>
      <p:ext uri="{BB962C8B-B14F-4D97-AF65-F5344CB8AC3E}">
        <p14:creationId xmlns:p14="http://schemas.microsoft.com/office/powerpoint/2010/main" val="9414715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1711876" y="4973519"/>
            <a:ext cx="5474714" cy="1440000"/>
          </a:xfrm>
          <a:solidFill>
            <a:schemeClr val="accent1"/>
          </a:solidFill>
        </p:spPr>
        <p:txBody>
          <a:bodyPr lIns="216000">
            <a:normAutofit/>
          </a:bodyPr>
          <a:lstStyle>
            <a:lvl1pPr algn="ctr">
              <a:defRPr sz="3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933352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4205360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3665605" y="3665204"/>
            <a:ext cx="5478395" cy="2196780"/>
          </a:xfrm>
          <a:solidFill>
            <a:schemeClr val="accent1"/>
          </a:solidFill>
        </p:spPr>
        <p:txBody>
          <a:bodyPr lIns="274320" tIns="182880" rIns="182880" bIns="182880" anchor="ctr">
            <a:normAutofit/>
          </a:bodyPr>
          <a:lstStyle>
            <a:lvl1pPr marL="0" indent="0" algn="l" defTabSz="685800" rtl="0" eaLnBrk="1" latinLnBrk="0" hangingPunct="1">
              <a:lnSpc>
                <a:spcPct val="90000"/>
              </a:lnSpc>
              <a:spcBef>
                <a:spcPct val="0"/>
              </a:spcBef>
              <a:buNone/>
              <a:defRPr lang="en-US" sz="3000" b="1" i="0" kern="1200" spc="-113"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3665605" y="3665205"/>
            <a:ext cx="1" cy="2188805"/>
          </a:xfrm>
          <a:prstGeom prst="line">
            <a:avLst/>
          </a:prstGeom>
          <a:ln w="76200">
            <a:solidFill>
              <a:schemeClr val="accent1">
                <a:lumMod val="60000"/>
                <a:lumOff val="40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2778781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9144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3665605" y="3665204"/>
            <a:ext cx="5478395" cy="2196780"/>
          </a:xfrm>
          <a:solidFill>
            <a:schemeClr val="accent2"/>
          </a:solidFill>
        </p:spPr>
        <p:txBody>
          <a:bodyPr lIns="274320" tIns="182880" rIns="182880" bIns="182880" anchor="ctr">
            <a:normAutofit/>
          </a:bodyPr>
          <a:lstStyle>
            <a:lvl1pPr marL="0" indent="0" algn="l" defTabSz="685800" rtl="0" eaLnBrk="1" latinLnBrk="0" hangingPunct="1">
              <a:lnSpc>
                <a:spcPct val="90000"/>
              </a:lnSpc>
              <a:spcBef>
                <a:spcPct val="0"/>
              </a:spcBef>
              <a:buNone/>
              <a:defRPr lang="en-US" sz="3000" b="1" i="0" kern="1200" spc="-113"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3665605" y="3665205"/>
            <a:ext cx="1" cy="2188805"/>
          </a:xfrm>
          <a:prstGeom prst="line">
            <a:avLst/>
          </a:prstGeom>
          <a:ln w="76200">
            <a:solidFill>
              <a:schemeClr val="accent2">
                <a:lumMod val="75000"/>
                <a:lumOff val="25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560127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1"/>
            <a:ext cx="9144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640080" y="5688402"/>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172442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4"/>
            <a:ext cx="9144000" cy="5497975"/>
          </a:xfrm>
        </p:spPr>
        <p:txBody>
          <a:bodyPr/>
          <a:lstStyle/>
          <a:p>
            <a:r>
              <a:rPr lang="en-US"/>
              <a:t>Click icon to add picture</a:t>
            </a:r>
            <a:endParaRPr lang="en-US" dirty="0"/>
          </a:p>
        </p:txBody>
      </p:sp>
    </p:spTree>
    <p:extLst>
      <p:ext uri="{BB962C8B-B14F-4D97-AF65-F5344CB8AC3E}">
        <p14:creationId xmlns:p14="http://schemas.microsoft.com/office/powerpoint/2010/main" val="5258346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1"/>
            <a:ext cx="9144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640080" y="5688402"/>
            <a:ext cx="653796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0891894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0.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50" Type="http://schemas.openxmlformats.org/officeDocument/2006/relationships/slideLayout" Target="../slideLayouts/slideLayout114.xml"/><Relationship Id="rId55" Type="http://schemas.openxmlformats.org/officeDocument/2006/relationships/slideLayout" Target="../slideLayouts/slideLayout119.xml"/><Relationship Id="rId63" Type="http://schemas.openxmlformats.org/officeDocument/2006/relationships/slideLayout" Target="../slideLayouts/slideLayout12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9" Type="http://schemas.openxmlformats.org/officeDocument/2006/relationships/slideLayout" Target="../slideLayouts/slideLayout93.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3" Type="http://schemas.openxmlformats.org/officeDocument/2006/relationships/slideLayout" Target="../slideLayouts/slideLayout117.xml"/><Relationship Id="rId58" Type="http://schemas.openxmlformats.org/officeDocument/2006/relationships/slideLayout" Target="../slideLayouts/slideLayout122.xml"/><Relationship Id="rId5" Type="http://schemas.openxmlformats.org/officeDocument/2006/relationships/slideLayout" Target="../slideLayouts/slideLayout69.xml"/><Relationship Id="rId61" Type="http://schemas.openxmlformats.org/officeDocument/2006/relationships/slideLayout" Target="../slideLayouts/slideLayout125.xml"/><Relationship Id="rId19" Type="http://schemas.openxmlformats.org/officeDocument/2006/relationships/slideLayout" Target="../slideLayouts/slideLayout8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56" Type="http://schemas.openxmlformats.org/officeDocument/2006/relationships/slideLayout" Target="../slideLayouts/slideLayout120.xml"/><Relationship Id="rId64" Type="http://schemas.openxmlformats.org/officeDocument/2006/relationships/slideLayout" Target="../slideLayouts/slideLayout128.xml"/><Relationship Id="rId8" Type="http://schemas.openxmlformats.org/officeDocument/2006/relationships/slideLayout" Target="../slideLayouts/slideLayout72.xml"/><Relationship Id="rId51" Type="http://schemas.openxmlformats.org/officeDocument/2006/relationships/slideLayout" Target="../slideLayouts/slideLayout115.xml"/><Relationship Id="rId3" Type="http://schemas.openxmlformats.org/officeDocument/2006/relationships/slideLayout" Target="../slideLayouts/slideLayout67.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59" Type="http://schemas.openxmlformats.org/officeDocument/2006/relationships/slideLayout" Target="../slideLayouts/slideLayout123.xml"/><Relationship Id="rId20" Type="http://schemas.openxmlformats.org/officeDocument/2006/relationships/slideLayout" Target="../slideLayouts/slideLayout84.xml"/><Relationship Id="rId41" Type="http://schemas.openxmlformats.org/officeDocument/2006/relationships/slideLayout" Target="../slideLayouts/slideLayout105.xml"/><Relationship Id="rId54" Type="http://schemas.openxmlformats.org/officeDocument/2006/relationships/slideLayout" Target="../slideLayouts/slideLayout118.xml"/><Relationship Id="rId62" Type="http://schemas.openxmlformats.org/officeDocument/2006/relationships/slideLayout" Target="../slideLayouts/slideLayout12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slideLayout" Target="../slideLayouts/slideLayout113.xml"/><Relationship Id="rId57" Type="http://schemas.openxmlformats.org/officeDocument/2006/relationships/slideLayout" Target="../slideLayouts/slideLayout121.xml"/><Relationship Id="rId10" Type="http://schemas.openxmlformats.org/officeDocument/2006/relationships/slideLayout" Target="../slideLayouts/slideLayout74.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52" Type="http://schemas.openxmlformats.org/officeDocument/2006/relationships/slideLayout" Target="../slideLayouts/slideLayout116.xml"/><Relationship Id="rId60" Type="http://schemas.openxmlformats.org/officeDocument/2006/relationships/slideLayout" Target="../slideLayouts/slideLayout124.xml"/><Relationship Id="rId65" Type="http://schemas.openxmlformats.org/officeDocument/2006/relationships/theme" Target="../theme/theme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40467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Lst>
  <p:txStyles>
    <p:titleStyle>
      <a:lvl1pPr algn="l" defTabSz="914377" rtl="0" eaLnBrk="1" latinLnBrk="0" hangingPunct="1">
        <a:lnSpc>
          <a:spcPct val="90000"/>
        </a:lnSpc>
        <a:spcBef>
          <a:spcPct val="0"/>
        </a:spcBef>
        <a:buNone/>
        <a:defRPr sz="4400" b="1" i="0" kern="1200" spc="-151">
          <a:solidFill>
            <a:schemeClr val="tx2"/>
          </a:solidFill>
          <a:latin typeface="+mj-lt"/>
          <a:ea typeface="+mj-ea"/>
          <a:cs typeface="Gill Sans" panose="020B0502020104020203" pitchFamily="34" charset="-79"/>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6" userDrawn="1">
          <p15:clr>
            <a:srgbClr val="F26B43"/>
          </p15:clr>
        </p15:guide>
        <p15:guide id="2"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 name="Slide Number Placeholder 3">
            <a:extLst>
              <a:ext uri="{FF2B5EF4-FFF2-40B4-BE49-F238E27FC236}">
                <a16:creationId xmlns:a16="http://schemas.microsoft.com/office/drawing/2014/main" id="{2756AE44-B485-60E1-DF76-45CD00EBB7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E6E5EDC-770F-4538-A49F-17BC771B8C4D}" type="slidenum">
              <a:rPr lang="en-US" smtClean="0"/>
              <a:t>‹#›</a:t>
            </a:fld>
            <a:endParaRPr lang="en-US" dirty="0"/>
          </a:p>
        </p:txBody>
      </p:sp>
      <p:sp>
        <p:nvSpPr>
          <p:cNvPr id="6" name="Date Placeholder 5">
            <a:extLst>
              <a:ext uri="{FF2B5EF4-FFF2-40B4-BE49-F238E27FC236}">
                <a16:creationId xmlns:a16="http://schemas.microsoft.com/office/drawing/2014/main" id="{2FFB799E-8E09-4455-9502-0E24EF488A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a:p>
        </p:txBody>
      </p:sp>
    </p:spTree>
    <p:extLst>
      <p:ext uri="{BB962C8B-B14F-4D97-AF65-F5344CB8AC3E}">
        <p14:creationId xmlns:p14="http://schemas.microsoft.com/office/powerpoint/2010/main" val="28746151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 id="2147483779" r:id="rId54"/>
    <p:sldLayoutId id="2147483780" r:id="rId55"/>
    <p:sldLayoutId id="2147483781" r:id="rId56"/>
    <p:sldLayoutId id="2147483782" r:id="rId57"/>
    <p:sldLayoutId id="2147483783" r:id="rId58"/>
    <p:sldLayoutId id="2147483784" r:id="rId59"/>
    <p:sldLayoutId id="2147483785" r:id="rId60"/>
    <p:sldLayoutId id="2147483786" r:id="rId61"/>
    <p:sldLayoutId id="2147483787" r:id="rId62"/>
    <p:sldLayoutId id="2147483788" r:id="rId63"/>
    <p:sldLayoutId id="2147483789" r:id="rId64"/>
  </p:sldLayoutIdLst>
  <p:hf hdr="0" ftr="0" dt="0"/>
  <p:txStyles>
    <p:titleStyle>
      <a:lvl1pPr algn="l" defTabSz="685800" rtl="0" eaLnBrk="1" latinLnBrk="0" hangingPunct="1">
        <a:lnSpc>
          <a:spcPct val="90000"/>
        </a:lnSpc>
        <a:spcBef>
          <a:spcPct val="0"/>
        </a:spcBef>
        <a:buNone/>
        <a:defRPr sz="3300" b="1" i="0" kern="1200" spc="-113">
          <a:solidFill>
            <a:schemeClr val="tx2"/>
          </a:solidFill>
          <a:latin typeface="+mj-lt"/>
          <a:ea typeface="+mj-ea"/>
          <a:cs typeface="Gill Sans" panose="020B0502020104020203" pitchFamily="34" charset="-79"/>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b="0" i="0" kern="1200">
          <a:solidFill>
            <a:schemeClr val="tx2"/>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2"/>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sfa.org/" TargetMode="Externa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sfa.org/" TargetMode="Externa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041402" y="1800485"/>
            <a:ext cx="7252505" cy="1389397"/>
          </a:xfrm>
        </p:spPr>
        <p:txBody>
          <a:bodyPr/>
          <a:lstStyle/>
          <a:p>
            <a:br>
              <a:rPr lang="en-US" dirty="0"/>
            </a:br>
            <a:r>
              <a:rPr lang="en-US" dirty="0"/>
              <a:t>PSCOC Capital Funding &amp; New Programs </a:t>
            </a:r>
            <a:br>
              <a:rPr lang="en-US" dirty="0"/>
            </a:br>
            <a:endParaRPr lang="en-US"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p:txBody>
          <a:bodyPr>
            <a:normAutofit fontScale="92500"/>
          </a:bodyPr>
          <a:lstStyle/>
          <a:p>
            <a:r>
              <a:rPr lang="en-US" dirty="0"/>
              <a:t>New Mexico Public School Facilities Authority</a:t>
            </a:r>
          </a:p>
        </p:txBody>
      </p:sp>
      <p:sp>
        <p:nvSpPr>
          <p:cNvPr id="4" name="Text Placeholder 2">
            <a:extLst>
              <a:ext uri="{FF2B5EF4-FFF2-40B4-BE49-F238E27FC236}">
                <a16:creationId xmlns:a16="http://schemas.microsoft.com/office/drawing/2014/main" id="{7555E40E-3256-4272-A29D-F2438D5C136F}"/>
              </a:ext>
            </a:extLst>
          </p:cNvPr>
          <p:cNvSpPr txBox="1">
            <a:spLocks/>
          </p:cNvSpPr>
          <p:nvPr/>
        </p:nvSpPr>
        <p:spPr>
          <a:xfrm>
            <a:off x="963642" y="5305405"/>
            <a:ext cx="7231452" cy="338549"/>
          </a:xfrm>
          <a:prstGeom prst="rect">
            <a:avLst/>
          </a:prstGeom>
        </p:spPr>
        <p:txBody>
          <a:bodyPr vert="horz" lIns="91440" tIns="45720" rIns="91440" bIns="45720" rtlCol="0">
            <a:noAutofit/>
          </a:bodyPr>
          <a:lstStyle>
            <a:lvl1pPr marL="0" indent="0" algn="ctr" defTabSz="914377" rtl="0" eaLnBrk="1" latinLnBrk="0" hangingPunct="1">
              <a:lnSpc>
                <a:spcPct val="90000"/>
              </a:lnSpc>
              <a:spcBef>
                <a:spcPts val="1000"/>
              </a:spcBef>
              <a:buFont typeface="Arial" panose="020B0604020202020204" pitchFamily="34" charset="0"/>
              <a:buNone/>
              <a:defRPr sz="1600" b="0" i="0" kern="1200" spc="300">
                <a:solidFill>
                  <a:schemeClr val="bg1"/>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Workshop 2026</a:t>
            </a:r>
          </a:p>
          <a:p>
            <a:endParaRPr lang="en-US" sz="1400" dirty="0"/>
          </a:p>
        </p:txBody>
      </p:sp>
    </p:spTree>
    <p:extLst>
      <p:ext uri="{BB962C8B-B14F-4D97-AF65-F5344CB8AC3E}">
        <p14:creationId xmlns:p14="http://schemas.microsoft.com/office/powerpoint/2010/main" val="380946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A130-34A5-7E33-3A95-26FF456950C9}"/>
            </a:ext>
          </a:extLst>
        </p:cNvPr>
        <p:cNvGrpSpPr/>
        <p:nvPr/>
      </p:nvGrpSpPr>
      <p:grpSpPr>
        <a:xfrm>
          <a:off x="0" y="0"/>
          <a:ext cx="0" cy="0"/>
          <a:chOff x="0" y="0"/>
          <a:chExt cx="0" cy="0"/>
        </a:xfrm>
      </p:grpSpPr>
      <p:sp>
        <p:nvSpPr>
          <p:cNvPr id="48" name="Text Placeholder 47">
            <a:extLst>
              <a:ext uri="{FF2B5EF4-FFF2-40B4-BE49-F238E27FC236}">
                <a16:creationId xmlns:a16="http://schemas.microsoft.com/office/drawing/2014/main" id="{F015341A-C792-477E-3661-AB08A19FFE51}"/>
              </a:ext>
            </a:extLst>
          </p:cNvPr>
          <p:cNvSpPr>
            <a:spLocks noGrp="1"/>
          </p:cNvSpPr>
          <p:nvPr>
            <p:ph type="body" sz="quarter" idx="12"/>
          </p:nvPr>
        </p:nvSpPr>
        <p:spPr>
          <a:xfrm>
            <a:off x="190614" y="2698455"/>
            <a:ext cx="4298259" cy="287062"/>
          </a:xfrm>
        </p:spPr>
        <p:txBody>
          <a:bodyPr>
            <a:noAutofit/>
          </a:bodyPr>
          <a:lstStyle/>
          <a:p>
            <a:r>
              <a:rPr lang="en-US" sz="1800" dirty="0"/>
              <a:t> ACTIVE PROJECTS: 153</a:t>
            </a:r>
          </a:p>
        </p:txBody>
      </p:sp>
      <p:sp>
        <p:nvSpPr>
          <p:cNvPr id="50" name="Text Placeholder 49">
            <a:extLst>
              <a:ext uri="{FF2B5EF4-FFF2-40B4-BE49-F238E27FC236}">
                <a16:creationId xmlns:a16="http://schemas.microsoft.com/office/drawing/2014/main" id="{906D928F-FD45-669E-1B83-4DC468F1A118}"/>
              </a:ext>
            </a:extLst>
          </p:cNvPr>
          <p:cNvSpPr>
            <a:spLocks noGrp="1"/>
          </p:cNvSpPr>
          <p:nvPr>
            <p:ph type="body" sz="quarter" idx="15"/>
          </p:nvPr>
        </p:nvSpPr>
        <p:spPr>
          <a:xfrm>
            <a:off x="69011" y="3001669"/>
            <a:ext cx="4507145" cy="2743465"/>
          </a:xfrm>
        </p:spPr>
        <p:txBody>
          <a:bodyPr>
            <a:normAutofit/>
          </a:bodyPr>
          <a:lstStyle/>
          <a:p>
            <a:r>
              <a:rPr lang="en-US" sz="1800" dirty="0"/>
              <a:t>66 Standards Based Projects</a:t>
            </a:r>
          </a:p>
          <a:p>
            <a:r>
              <a:rPr lang="en-US" sz="1800" dirty="0"/>
              <a:t>73 Systems Based Projects</a:t>
            </a:r>
          </a:p>
          <a:p>
            <a:r>
              <a:rPr lang="en-US" sz="1800" dirty="0"/>
              <a:t>10 Pre-Kindergarten Projects</a:t>
            </a:r>
          </a:p>
          <a:p>
            <a:r>
              <a:rPr lang="en-US" sz="1800" dirty="0"/>
              <a:t>4 Teacher Housing Projects (Standards)</a:t>
            </a:r>
          </a:p>
          <a:p>
            <a:pPr lvl="1"/>
            <a:r>
              <a:rPr lang="en-US" sz="1800" dirty="0"/>
              <a:t>5 Teacher Housing Pilot Projects</a:t>
            </a:r>
          </a:p>
          <a:p>
            <a:r>
              <a:rPr lang="en-US" sz="1800" dirty="0"/>
              <a:t>38 Facility Master Plans</a:t>
            </a:r>
          </a:p>
          <a:p>
            <a:r>
              <a:rPr lang="en-US" sz="1800" dirty="0"/>
              <a:t>5 Measurement and Verification Pilot Projects</a:t>
            </a:r>
          </a:p>
          <a:p>
            <a:pPr lvl="1"/>
            <a:r>
              <a:rPr lang="en-US" sz="1800" dirty="0"/>
              <a:t>Pilot Program Phase II moving forward</a:t>
            </a:r>
          </a:p>
          <a:p>
            <a:endParaRPr lang="en-US" dirty="0"/>
          </a:p>
          <a:p>
            <a:endParaRPr lang="en-US" dirty="0"/>
          </a:p>
        </p:txBody>
      </p:sp>
      <p:sp>
        <p:nvSpPr>
          <p:cNvPr id="40" name="Title 39">
            <a:extLst>
              <a:ext uri="{FF2B5EF4-FFF2-40B4-BE49-F238E27FC236}">
                <a16:creationId xmlns:a16="http://schemas.microsoft.com/office/drawing/2014/main" id="{9E197C50-8560-4D05-A521-3CCC0A307FCF}"/>
              </a:ext>
            </a:extLst>
          </p:cNvPr>
          <p:cNvSpPr>
            <a:spLocks noGrp="1"/>
          </p:cNvSpPr>
          <p:nvPr>
            <p:ph type="title"/>
          </p:nvPr>
        </p:nvSpPr>
        <p:spPr/>
        <p:txBody>
          <a:bodyPr/>
          <a:lstStyle/>
          <a:p>
            <a:r>
              <a:rPr lang="en-US" dirty="0"/>
              <a:t>Current PSCOC Active Projects</a:t>
            </a:r>
          </a:p>
        </p:txBody>
      </p:sp>
      <p:pic>
        <p:nvPicPr>
          <p:cNvPr id="3" name="Picture 2">
            <a:extLst>
              <a:ext uri="{FF2B5EF4-FFF2-40B4-BE49-F238E27FC236}">
                <a16:creationId xmlns:a16="http://schemas.microsoft.com/office/drawing/2014/main" id="{F53ED090-2159-AF26-1F90-FE851BCEB937}"/>
              </a:ext>
            </a:extLst>
          </p:cNvPr>
          <p:cNvPicPr>
            <a:picLocks noChangeAspect="1"/>
          </p:cNvPicPr>
          <p:nvPr/>
        </p:nvPicPr>
        <p:blipFill rotWithShape="1">
          <a:blip r:embed="rId3">
            <a:extLst>
              <a:ext uri="{28A0092B-C50C-407E-A947-70E740481C1C}">
                <a14:useLocalDpi xmlns:a14="http://schemas.microsoft.com/office/drawing/2010/main" val="0"/>
              </a:ext>
            </a:extLst>
          </a:blip>
          <a:srcRect l="16743" t="18182"/>
          <a:stretch/>
        </p:blipFill>
        <p:spPr>
          <a:xfrm>
            <a:off x="4576156" y="2634095"/>
            <a:ext cx="4567844" cy="3366655"/>
          </a:xfrm>
          <a:prstGeom prst="rect">
            <a:avLst/>
          </a:prstGeom>
        </p:spPr>
      </p:pic>
    </p:spTree>
    <p:extLst>
      <p:ext uri="{BB962C8B-B14F-4D97-AF65-F5344CB8AC3E}">
        <p14:creationId xmlns:p14="http://schemas.microsoft.com/office/powerpoint/2010/main" val="262910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906059"/>
            <a:ext cx="8296274" cy="1694180"/>
          </a:xfrm>
        </p:spPr>
        <p:txBody>
          <a:bodyPr/>
          <a:lstStyle/>
          <a:p>
            <a:pPr algn="ctr"/>
            <a:r>
              <a:rPr lang="en-US" dirty="0"/>
              <a:t>Facility Assessment Database &amp; </a:t>
            </a:r>
            <a:br>
              <a:rPr lang="en-US" dirty="0"/>
            </a:br>
            <a:r>
              <a:rPr lang="en-US" dirty="0" err="1"/>
              <a:t>wNMCI</a:t>
            </a:r>
            <a:r>
              <a:rPr lang="en-US" dirty="0"/>
              <a:t> Ranking</a:t>
            </a:r>
          </a:p>
        </p:txBody>
      </p:sp>
    </p:spTree>
    <p:extLst>
      <p:ext uri="{BB962C8B-B14F-4D97-AF65-F5344CB8AC3E}">
        <p14:creationId xmlns:p14="http://schemas.microsoft.com/office/powerpoint/2010/main" val="210808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F119F-35D6-E917-F846-0270927B9A7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BACC18B-6590-0C49-E2F5-7893A0C090AE}"/>
              </a:ext>
            </a:extLst>
          </p:cNvPr>
          <p:cNvSpPr>
            <a:spLocks noGrp="1"/>
          </p:cNvSpPr>
          <p:nvPr>
            <p:ph type="body" sz="quarter" idx="17"/>
          </p:nvPr>
        </p:nvSpPr>
        <p:spPr>
          <a:xfrm>
            <a:off x="4675517" y="383340"/>
            <a:ext cx="4289627" cy="3870921"/>
          </a:xfrm>
        </p:spPr>
        <p:txBody>
          <a:bodyPr anchor="t">
            <a:noAutofit/>
          </a:bodyPr>
          <a:lstStyle/>
          <a:p>
            <a:r>
              <a:rPr lang="en-US" kern="0" dirty="0">
                <a:solidFill>
                  <a:schemeClr val="tx1"/>
                </a:solidFill>
                <a:latin typeface="Calibri" panose="020F0502020204030204" pitchFamily="34" charset="0"/>
                <a:cs typeface="Calibri" panose="020F0502020204030204" pitchFamily="34" charset="0"/>
              </a:rPr>
              <a:t>A </a:t>
            </a:r>
            <a:r>
              <a:rPr lang="en-US" dirty="0">
                <a:solidFill>
                  <a:schemeClr val="tx1"/>
                </a:solidFill>
                <a:latin typeface="Calibri" panose="020F0502020204030204" pitchFamily="34" charset="0"/>
                <a:cs typeface="Calibri" panose="020F0502020204030204" pitchFamily="34" charset="0"/>
              </a:rPr>
              <a:t>tool used to prioritize public school facilities for funding through the Public-School Capital Outlay Council (PSCOC).</a:t>
            </a:r>
          </a:p>
          <a:p>
            <a:r>
              <a:rPr lang="en-US" b="1" dirty="0">
                <a:solidFill>
                  <a:schemeClr val="tx1"/>
                </a:solidFill>
                <a:latin typeface="Calibri" panose="020F0502020204030204" pitchFamily="34" charset="0"/>
                <a:cs typeface="Calibri" panose="020F0502020204030204" pitchFamily="34" charset="0"/>
              </a:rPr>
              <a:t>Building repair cost, System lifecycle analysis with the New Mexico Adequacy Standards.</a:t>
            </a:r>
          </a:p>
          <a:p>
            <a:endParaRPr lang="en-US" b="1" dirty="0">
              <a:solidFill>
                <a:schemeClr val="tx1"/>
              </a:solidFill>
              <a:latin typeface="Calibri" panose="020F0502020204030204" pitchFamily="34" charset="0"/>
              <a:cs typeface="Calibri" panose="020F0502020204030204" pitchFamily="34" charset="0"/>
            </a:endParaRPr>
          </a:p>
          <a:p>
            <a:pPr fontAlgn="base" hangingPunct="0">
              <a:lnSpc>
                <a:spcPct val="100000"/>
              </a:lnSpc>
              <a:spcBef>
                <a:spcPct val="20000"/>
              </a:spcBef>
              <a:spcAft>
                <a:spcPct val="0"/>
              </a:spcAft>
              <a:buClr>
                <a:schemeClr val="accent6"/>
              </a:buClr>
              <a:defRPr/>
            </a:pPr>
            <a:endParaRPr lang="en-US" b="1" kern="0" dirty="0">
              <a:solidFill>
                <a:schemeClr val="tx1"/>
              </a:solidFill>
              <a:latin typeface="Calibri" panose="020F0502020204030204" pitchFamily="34" charset="0"/>
              <a:cs typeface="Calibri" panose="020F0502020204030204" pitchFamily="34" charset="0"/>
            </a:endParaRPr>
          </a:p>
          <a:p>
            <a:pPr fontAlgn="base" hangingPunct="0">
              <a:lnSpc>
                <a:spcPct val="100000"/>
              </a:lnSpc>
              <a:spcBef>
                <a:spcPct val="20000"/>
              </a:spcBef>
              <a:spcAft>
                <a:spcPct val="0"/>
              </a:spcAft>
              <a:buClr>
                <a:schemeClr val="accent6"/>
              </a:buClr>
              <a:defRPr/>
            </a:pPr>
            <a:endParaRPr lang="en-US" b="1" kern="0" dirty="0">
              <a:solidFill>
                <a:schemeClr val="tx1"/>
              </a:solidFill>
              <a:latin typeface="Calibri" panose="020F0502020204030204" pitchFamily="34" charset="0"/>
              <a:cs typeface="Calibri" panose="020F0502020204030204" pitchFamily="34" charset="0"/>
            </a:endParaRPr>
          </a:p>
          <a:p>
            <a:pPr fontAlgn="base" hangingPunct="0">
              <a:lnSpc>
                <a:spcPct val="100000"/>
              </a:lnSpc>
              <a:spcBef>
                <a:spcPct val="20000"/>
              </a:spcBef>
              <a:spcAft>
                <a:spcPct val="0"/>
              </a:spcAft>
              <a:buClr>
                <a:schemeClr val="accent6"/>
              </a:buClr>
              <a:defRPr/>
            </a:pPr>
            <a:endParaRPr lang="en-US" b="1" kern="0" dirty="0">
              <a:solidFill>
                <a:schemeClr val="tx1"/>
              </a:solidFill>
              <a:latin typeface="Calibri" panose="020F0502020204030204" pitchFamily="34" charset="0"/>
              <a:cs typeface="Calibri" panose="020F0502020204030204" pitchFamily="34" charset="0"/>
            </a:endParaRPr>
          </a:p>
          <a:p>
            <a:pPr fontAlgn="base" hangingPunct="0">
              <a:lnSpc>
                <a:spcPct val="100000"/>
              </a:lnSpc>
              <a:spcBef>
                <a:spcPct val="20000"/>
              </a:spcBef>
              <a:spcAft>
                <a:spcPct val="0"/>
              </a:spcAft>
              <a:buClr>
                <a:schemeClr val="accent6"/>
              </a:buClr>
              <a:defRPr/>
            </a:pPr>
            <a:endParaRPr lang="en-US" b="1" kern="0" dirty="0">
              <a:solidFill>
                <a:schemeClr val="tx1"/>
              </a:solidFill>
              <a:latin typeface="Calibri" panose="020F0502020204030204" pitchFamily="34" charset="0"/>
              <a:cs typeface="Calibri" panose="020F0502020204030204" pitchFamily="34" charset="0"/>
            </a:endParaRPr>
          </a:p>
          <a:p>
            <a:pPr fontAlgn="base" hangingPunct="0">
              <a:lnSpc>
                <a:spcPct val="100000"/>
              </a:lnSpc>
              <a:spcBef>
                <a:spcPct val="20000"/>
              </a:spcBef>
              <a:spcAft>
                <a:spcPct val="0"/>
              </a:spcAft>
              <a:buClr>
                <a:schemeClr val="accent6"/>
              </a:buClr>
              <a:defRPr/>
            </a:pPr>
            <a:endParaRPr lang="en-US" b="1" kern="0" dirty="0">
              <a:solidFill>
                <a:schemeClr val="tx1"/>
              </a:solidFill>
              <a:latin typeface="Calibri" panose="020F0502020204030204" pitchFamily="34" charset="0"/>
              <a:cs typeface="Calibri" panose="020F0502020204030204" pitchFamily="34" charset="0"/>
            </a:endParaRPr>
          </a:p>
          <a:p>
            <a:pPr fontAlgn="base" hangingPunct="0">
              <a:lnSpc>
                <a:spcPct val="100000"/>
              </a:lnSpc>
              <a:spcBef>
                <a:spcPct val="20000"/>
              </a:spcBef>
              <a:spcAft>
                <a:spcPct val="0"/>
              </a:spcAft>
              <a:buClr>
                <a:schemeClr val="accent6"/>
              </a:buClr>
              <a:defRPr/>
            </a:pPr>
            <a:r>
              <a:rPr lang="en-US" b="1" kern="0" dirty="0">
                <a:solidFill>
                  <a:schemeClr val="tx1"/>
                </a:solidFill>
                <a:latin typeface="Calibri" panose="020F0502020204030204" pitchFamily="34" charset="0"/>
                <a:cs typeface="Calibri" panose="020F0502020204030204" pitchFamily="34" charset="0"/>
              </a:rPr>
              <a:t>The Weighted New Mexico Condition Index (</a:t>
            </a:r>
            <a:r>
              <a:rPr lang="en-US" b="1" kern="0" dirty="0" err="1">
                <a:solidFill>
                  <a:schemeClr val="tx1"/>
                </a:solidFill>
                <a:latin typeface="Calibri" panose="020F0502020204030204" pitchFamily="34" charset="0"/>
                <a:cs typeface="Calibri" panose="020F0502020204030204" pitchFamily="34" charset="0"/>
              </a:rPr>
              <a:t>wNMCI</a:t>
            </a:r>
            <a:r>
              <a:rPr lang="en-US" b="1" kern="0" dirty="0">
                <a:solidFill>
                  <a:schemeClr val="tx1"/>
                </a:solidFill>
                <a:latin typeface="Calibri" panose="020F0502020204030204" pitchFamily="34" charset="0"/>
                <a:cs typeface="Calibri" panose="020F0502020204030204" pitchFamily="34" charset="0"/>
              </a:rPr>
              <a:t>) is the metric used to compare and prioritize schools for capital outlay funding. </a:t>
            </a:r>
            <a:r>
              <a:rPr lang="en-US" kern="0" dirty="0">
                <a:solidFill>
                  <a:schemeClr val="tx1"/>
                </a:solidFill>
                <a:latin typeface="Calibri" panose="020F0502020204030204" pitchFamily="34" charset="0"/>
                <a:cs typeface="Calibri" panose="020F0502020204030204" pitchFamily="34" charset="0"/>
              </a:rPr>
              <a:t>It is calculated based on: </a:t>
            </a:r>
          </a:p>
          <a:p>
            <a:pPr marL="171450" indent="-171450" fontAlgn="base" hangingPunct="0">
              <a:lnSpc>
                <a:spcPct val="100000"/>
              </a:lnSpc>
              <a:spcBef>
                <a:spcPct val="20000"/>
              </a:spcBef>
              <a:spcAft>
                <a:spcPct val="0"/>
              </a:spcAft>
              <a:buClr>
                <a:schemeClr val="accent6"/>
              </a:buClr>
              <a:buFont typeface="Arial" panose="020B0604020202020204" pitchFamily="34" charset="0"/>
              <a:buChar char="•"/>
              <a:defRPr/>
            </a:pPr>
            <a:r>
              <a:rPr lang="en-US" kern="0" dirty="0">
                <a:solidFill>
                  <a:schemeClr val="tx1"/>
                </a:solidFill>
                <a:latin typeface="Calibri" panose="020F0502020204030204" pitchFamily="34" charset="0"/>
                <a:cs typeface="Calibri" panose="020F0502020204030204" pitchFamily="34" charset="0"/>
              </a:rPr>
              <a:t>The age and condition of the overall facility and individual building systems.</a:t>
            </a:r>
          </a:p>
          <a:p>
            <a:pPr marL="171450" indent="-171450" fontAlgn="base" hangingPunct="0">
              <a:lnSpc>
                <a:spcPct val="100000"/>
              </a:lnSpc>
              <a:spcBef>
                <a:spcPct val="20000"/>
              </a:spcBef>
              <a:spcAft>
                <a:spcPct val="0"/>
              </a:spcAft>
              <a:buClr>
                <a:schemeClr val="accent6"/>
              </a:buClr>
              <a:buFont typeface="Arial" panose="020B0604020202020204" pitchFamily="34" charset="0"/>
              <a:buChar char="•"/>
              <a:defRPr/>
            </a:pPr>
            <a:r>
              <a:rPr lang="en-US" sz="1400" kern="0" dirty="0">
                <a:solidFill>
                  <a:schemeClr val="tx1"/>
                </a:solidFill>
                <a:latin typeface="Calibri" panose="020F0502020204030204" pitchFamily="34" charset="0"/>
                <a:cs typeface="Calibri" panose="020F0502020204030204" pitchFamily="34" charset="0"/>
              </a:rPr>
              <a:t>Building systems that are beyond expected life span have a higher weight factor.</a:t>
            </a:r>
          </a:p>
          <a:p>
            <a:pPr marL="171450" indent="-171450" fontAlgn="base" hangingPunct="0">
              <a:lnSpc>
                <a:spcPct val="100000"/>
              </a:lnSpc>
              <a:spcBef>
                <a:spcPct val="20000"/>
              </a:spcBef>
              <a:spcAft>
                <a:spcPct val="0"/>
              </a:spcAft>
              <a:buClr>
                <a:schemeClr val="accent6"/>
              </a:buClr>
              <a:buFont typeface="Arial" panose="020B0604020202020204" pitchFamily="34" charset="0"/>
              <a:buChar char="•"/>
              <a:defRPr/>
            </a:pPr>
            <a:r>
              <a:rPr lang="en-US" sz="1400" kern="0" dirty="0">
                <a:solidFill>
                  <a:schemeClr val="tx1"/>
                </a:solidFill>
                <a:latin typeface="Calibri" panose="020F0502020204030204" pitchFamily="34" charset="0"/>
                <a:cs typeface="Calibri" panose="020F0502020204030204" pitchFamily="34" charset="0"/>
              </a:rPr>
              <a:t>Building systems with condition issues receive higher weight factors, depending on severity.</a:t>
            </a:r>
          </a:p>
          <a:p>
            <a:pPr marL="171450" indent="-171450" fontAlgn="base" hangingPunct="0">
              <a:lnSpc>
                <a:spcPct val="100000"/>
              </a:lnSpc>
              <a:spcBef>
                <a:spcPct val="20000"/>
              </a:spcBef>
              <a:spcAft>
                <a:spcPct val="0"/>
              </a:spcAft>
              <a:buClr>
                <a:schemeClr val="accent6"/>
              </a:buClr>
              <a:buFont typeface="Arial" panose="020B0604020202020204" pitchFamily="34" charset="0"/>
              <a:buChar char="•"/>
              <a:defRPr/>
            </a:pPr>
            <a:r>
              <a:rPr lang="en-US" kern="0" dirty="0">
                <a:solidFill>
                  <a:schemeClr val="tx1"/>
                </a:solidFill>
                <a:latin typeface="Calibri" panose="020F0502020204030204" pitchFamily="34" charset="0"/>
                <a:cs typeface="Calibri" panose="020F0502020204030204" pitchFamily="34" charset="0"/>
              </a:rPr>
              <a:t>Educational adequacy via New Mexico Adequacy Standards.</a:t>
            </a:r>
          </a:p>
          <a:p>
            <a:pPr marL="290506" indent="-290506" fontAlgn="base" hangingPunct="0">
              <a:lnSpc>
                <a:spcPct val="100000"/>
              </a:lnSpc>
              <a:spcBef>
                <a:spcPct val="20000"/>
              </a:spcBef>
              <a:spcAft>
                <a:spcPct val="0"/>
              </a:spcAft>
              <a:buClr>
                <a:schemeClr val="accent6"/>
              </a:buClr>
              <a:buFont typeface="Arial" panose="020B0604020202020204" pitchFamily="34" charset="0"/>
              <a:buChar char="•"/>
              <a:defRPr/>
            </a:pPr>
            <a:r>
              <a:rPr lang="en-US" kern="0" dirty="0">
                <a:solidFill>
                  <a:srgbClr val="FF0000"/>
                </a:solidFill>
                <a:latin typeface="Calibri" panose="020F0502020204030204" pitchFamily="34" charset="0"/>
                <a:cs typeface="Calibri" panose="020F0502020204030204" pitchFamily="34" charset="0"/>
              </a:rPr>
              <a:t>Key priorities: life, health, safety &amp; insufficient educational space.</a:t>
            </a:r>
          </a:p>
          <a:p>
            <a:pPr marL="290506" indent="-290506" fontAlgn="base" hangingPunct="0">
              <a:lnSpc>
                <a:spcPct val="100000"/>
              </a:lnSpc>
              <a:spcBef>
                <a:spcPct val="20000"/>
              </a:spcBef>
              <a:spcAft>
                <a:spcPct val="0"/>
              </a:spcAft>
              <a:buClr>
                <a:schemeClr val="accent6"/>
              </a:buClr>
              <a:buFont typeface="Arial" panose="020B0604020202020204" pitchFamily="34" charset="0"/>
              <a:buChar char="•"/>
              <a:defRPr/>
            </a:pPr>
            <a:r>
              <a:rPr lang="en-US" kern="0" dirty="0">
                <a:solidFill>
                  <a:srgbClr val="FF0000"/>
                </a:solidFill>
                <a:latin typeface="Calibri" panose="020F0502020204030204" pitchFamily="34" charset="0"/>
                <a:cs typeface="Calibri" panose="020F0502020204030204" pitchFamily="34" charset="0"/>
              </a:rPr>
              <a:t>FAD serves as the central hub for data collection and the calculation of each unique schools’ </a:t>
            </a:r>
            <a:r>
              <a:rPr lang="en-US" kern="0" dirty="0" err="1">
                <a:solidFill>
                  <a:srgbClr val="FF0000"/>
                </a:solidFill>
                <a:latin typeface="Calibri" panose="020F0502020204030204" pitchFamily="34" charset="0"/>
                <a:cs typeface="Calibri" panose="020F0502020204030204" pitchFamily="34" charset="0"/>
              </a:rPr>
              <a:t>wNMCI</a:t>
            </a:r>
            <a:r>
              <a:rPr lang="en-US" kern="0" dirty="0">
                <a:solidFill>
                  <a:srgbClr val="FF0000"/>
                </a:solidFill>
                <a:latin typeface="Calibri" panose="020F0502020204030204" pitchFamily="34" charset="0"/>
                <a:cs typeface="Calibri" panose="020F0502020204030204" pitchFamily="34" charset="0"/>
              </a:rPr>
              <a:t>.</a:t>
            </a: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D85F7919-FA38-F346-9DCE-3845C3F27DBD}"/>
              </a:ext>
            </a:extLst>
          </p:cNvPr>
          <p:cNvSpPr>
            <a:spLocks noGrp="1"/>
          </p:cNvSpPr>
          <p:nvPr>
            <p:ph type="title"/>
          </p:nvPr>
        </p:nvSpPr>
        <p:spPr>
          <a:xfrm>
            <a:off x="278019" y="383340"/>
            <a:ext cx="4092436" cy="4619568"/>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Facilities Assessment Database (FAD)</a:t>
            </a:r>
            <a:br>
              <a:rPr lang="en-US" dirty="0"/>
            </a:br>
            <a:br>
              <a:rPr lang="en-US" dirty="0"/>
            </a:br>
            <a:br>
              <a:rPr lang="en-US" dirty="0"/>
            </a:br>
            <a:r>
              <a:rPr lang="en-US" dirty="0"/>
              <a:t>Weighted </a:t>
            </a:r>
            <a:br>
              <a:rPr lang="en-US" dirty="0"/>
            </a:br>
            <a:r>
              <a:rPr lang="en-US" dirty="0"/>
              <a:t>New Mexico Condition Index</a:t>
            </a:r>
          </a:p>
        </p:txBody>
      </p:sp>
    </p:spTree>
    <p:extLst>
      <p:ext uri="{BB962C8B-B14F-4D97-AF65-F5344CB8AC3E}">
        <p14:creationId xmlns:p14="http://schemas.microsoft.com/office/powerpoint/2010/main" val="181200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4630189" y="1245566"/>
            <a:ext cx="4286858" cy="4584718"/>
          </a:xfrm>
        </p:spPr>
        <p:txBody>
          <a:bodyPr anchor="t">
            <a:noAutofit/>
          </a:bodyPr>
          <a:lstStyle/>
          <a:p>
            <a:pPr marL="342891" indent="-342891" fontAlgn="base" hangingPunct="0">
              <a:lnSpc>
                <a:spcPct val="100000"/>
              </a:lnSpc>
              <a:spcBef>
                <a:spcPct val="20000"/>
              </a:spcBef>
              <a:spcAft>
                <a:spcPct val="0"/>
              </a:spcAft>
              <a:buClr>
                <a:schemeClr val="accent6"/>
              </a:buClr>
              <a:buFont typeface="Arial" panose="020B0604020202020204" pitchFamily="34" charset="0"/>
              <a:buChar char="•"/>
              <a:defRPr/>
            </a:pPr>
            <a:endParaRPr lang="en-US" kern="0" dirty="0">
              <a:solidFill>
                <a:schemeClr val="tx1"/>
              </a:solidFill>
              <a:latin typeface="Calibri" panose="020F0502020204030204" pitchFamily="34" charset="0"/>
              <a:cs typeface="Calibri" panose="020F0502020204030204" pitchFamily="34" charset="0"/>
            </a:endParaRPr>
          </a:p>
          <a:p>
            <a:pPr marL="342891" indent="-342891" fontAlgn="base" hangingPunct="0">
              <a:lnSpc>
                <a:spcPct val="100000"/>
              </a:lnSpc>
              <a:spcBef>
                <a:spcPct val="20000"/>
              </a:spcBef>
              <a:spcAft>
                <a:spcPct val="0"/>
              </a:spcAft>
              <a:buClr>
                <a:schemeClr val="accent6"/>
              </a:buClr>
              <a:buFont typeface="Arial" panose="020B0604020202020204" pitchFamily="34" charset="0"/>
              <a:buChar char="•"/>
              <a:defRPr/>
            </a:pPr>
            <a:endParaRPr lang="en-US" kern="0" dirty="0">
              <a:solidFill>
                <a:schemeClr val="tx1"/>
              </a:solidFill>
              <a:latin typeface="Calibri" panose="020F0502020204030204" pitchFamily="34" charset="0"/>
              <a:cs typeface="Calibri" panose="020F0502020204030204" pitchFamily="34" charset="0"/>
            </a:endParaRPr>
          </a:p>
          <a:p>
            <a:pPr marL="342891" indent="-342891" fontAlgn="base" hangingPunct="0">
              <a:lnSpc>
                <a:spcPct val="100000"/>
              </a:lnSpc>
              <a:spcBef>
                <a:spcPct val="20000"/>
              </a:spcBef>
              <a:spcAft>
                <a:spcPct val="0"/>
              </a:spcAft>
              <a:buClr>
                <a:schemeClr val="accent6"/>
              </a:buClr>
              <a:buFont typeface="Arial" panose="020B0604020202020204" pitchFamily="34" charset="0"/>
              <a:buChar char="•"/>
              <a:defRPr/>
            </a:pPr>
            <a:endParaRPr lang="en-US" kern="0" dirty="0">
              <a:solidFill>
                <a:schemeClr val="tx1"/>
              </a:solidFill>
              <a:latin typeface="Calibri" panose="020F0502020204030204" pitchFamily="34" charset="0"/>
              <a:cs typeface="Calibri" panose="020F0502020204030204" pitchFamily="34" charset="0"/>
            </a:endParaRPr>
          </a:p>
          <a:p>
            <a:pPr marL="342891" indent="-342891" fontAlgn="base" hangingPunct="0">
              <a:lnSpc>
                <a:spcPct val="100000"/>
              </a:lnSpc>
              <a:spcBef>
                <a:spcPct val="20000"/>
              </a:spcBef>
              <a:spcAft>
                <a:spcPct val="0"/>
              </a:spcAft>
              <a:buClr>
                <a:schemeClr val="accent6"/>
              </a:buClr>
              <a:buFont typeface="Arial" panose="020B0604020202020204" pitchFamily="34" charset="0"/>
              <a:buChar char="•"/>
              <a:defRPr/>
            </a:pPr>
            <a:endParaRPr lang="en-US" kern="0" dirty="0">
              <a:solidFill>
                <a:schemeClr val="tx1"/>
              </a:solidFill>
              <a:latin typeface="Calibri" panose="020F0502020204030204" pitchFamily="34" charset="0"/>
              <a:cs typeface="Calibri" panose="020F0502020204030204" pitchFamily="34" charset="0"/>
            </a:endParaRPr>
          </a:p>
          <a:p>
            <a:pPr marL="342891" indent="-342891" fontAlgn="base" hangingPunct="0">
              <a:lnSpc>
                <a:spcPct val="100000"/>
              </a:lnSpc>
              <a:spcBef>
                <a:spcPct val="20000"/>
              </a:spcBef>
              <a:spcAft>
                <a:spcPct val="0"/>
              </a:spcAft>
              <a:buClr>
                <a:schemeClr val="accent6"/>
              </a:buClr>
              <a:buFont typeface="Arial" panose="020B0604020202020204" pitchFamily="34" charset="0"/>
              <a:buChar char="•"/>
              <a:defRPr/>
            </a:pPr>
            <a:r>
              <a:rPr lang="en-US" kern="0" dirty="0">
                <a:solidFill>
                  <a:schemeClr val="tx1"/>
                </a:solidFill>
                <a:latin typeface="Calibri" panose="020F0502020204030204" pitchFamily="34" charset="0"/>
                <a:cs typeface="Calibri" panose="020F0502020204030204" pitchFamily="34" charset="0"/>
              </a:rPr>
              <a:t>PSFA produces the wNMCI Final Ranking on an </a:t>
            </a:r>
            <a:r>
              <a:rPr lang="en-US" u="sng" kern="0" dirty="0">
                <a:solidFill>
                  <a:schemeClr val="tx1"/>
                </a:solidFill>
                <a:latin typeface="Calibri" panose="020F0502020204030204" pitchFamily="34" charset="0"/>
                <a:cs typeface="Calibri" panose="020F0502020204030204" pitchFamily="34" charset="0"/>
              </a:rPr>
              <a:t>annual basis</a:t>
            </a:r>
            <a:r>
              <a:rPr lang="en-US" kern="0" dirty="0">
                <a:solidFill>
                  <a:schemeClr val="tx1"/>
                </a:solidFill>
                <a:latin typeface="Calibri" panose="020F0502020204030204" pitchFamily="34" charset="0"/>
                <a:cs typeface="Calibri" panose="020F0502020204030204" pitchFamily="34" charset="0"/>
              </a:rPr>
              <a:t>.</a:t>
            </a:r>
          </a:p>
          <a:p>
            <a:pPr marL="342891" indent="-342891" fontAlgn="base" hangingPunct="0">
              <a:lnSpc>
                <a:spcPct val="100000"/>
              </a:lnSpc>
              <a:spcBef>
                <a:spcPct val="20000"/>
              </a:spcBef>
              <a:spcAft>
                <a:spcPct val="0"/>
              </a:spcAft>
              <a:buClr>
                <a:schemeClr val="accent6"/>
              </a:buClr>
              <a:buFont typeface="Arial" panose="020B0604020202020204" pitchFamily="34" charset="0"/>
              <a:buChar char="•"/>
              <a:defRPr/>
            </a:pPr>
            <a:endParaRPr lang="en-US" kern="0" dirty="0">
              <a:solidFill>
                <a:schemeClr val="tx1"/>
              </a:solidFill>
              <a:latin typeface="Calibri" panose="020F0502020204030204" pitchFamily="34" charset="0"/>
              <a:cs typeface="Calibri" panose="020F0502020204030204" pitchFamily="34" charset="0"/>
            </a:endParaRPr>
          </a:p>
          <a:p>
            <a:pPr marL="342891" indent="-342891" fontAlgn="base" hangingPunct="0">
              <a:lnSpc>
                <a:spcPct val="100000"/>
              </a:lnSpc>
              <a:spcBef>
                <a:spcPct val="20000"/>
              </a:spcBef>
              <a:spcAft>
                <a:spcPct val="0"/>
              </a:spcAft>
              <a:buClr>
                <a:schemeClr val="accent6"/>
              </a:buClr>
              <a:buFont typeface="Arial" panose="020B0604020202020204" pitchFamily="34" charset="0"/>
              <a:buChar char="•"/>
              <a:defRPr/>
            </a:pPr>
            <a:r>
              <a:rPr lang="en-US" dirty="0">
                <a:solidFill>
                  <a:schemeClr val="tx1"/>
                </a:solidFill>
                <a:latin typeface="Calibri" panose="020F0502020204030204" pitchFamily="34" charset="0"/>
                <a:cs typeface="Calibri" panose="020F0502020204030204" pitchFamily="34" charset="0"/>
              </a:rPr>
              <a:t>The wNMCI ranking enables the comparison of all K-12 public schools in the state to determine greatest need for funding the correction of school deficiencies.</a:t>
            </a:r>
            <a:endParaRPr lang="en-US" kern="0" dirty="0">
              <a:solidFill>
                <a:schemeClr val="tx1"/>
              </a:solidFill>
              <a:latin typeface="Calibri" panose="020F0502020204030204" pitchFamily="34" charset="0"/>
              <a:cs typeface="Calibri" panose="020F0502020204030204" pitchFamily="34" charset="0"/>
            </a:endParaRPr>
          </a:p>
          <a:p>
            <a:pPr fontAlgn="base" hangingPunct="0">
              <a:lnSpc>
                <a:spcPct val="100000"/>
              </a:lnSpc>
              <a:spcBef>
                <a:spcPct val="20000"/>
              </a:spcBef>
              <a:spcAft>
                <a:spcPct val="0"/>
              </a:spcAft>
              <a:buClr>
                <a:schemeClr val="accent6"/>
              </a:buClr>
              <a:defRPr/>
            </a:pPr>
            <a:endParaRPr lang="en-US"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293005" y="1667933"/>
            <a:ext cx="4008437" cy="1395208"/>
          </a:xfrm>
        </p:spPr>
        <p:txBody>
          <a:bodyPr>
            <a:normAutofit/>
          </a:bodyPr>
          <a:lstStyle/>
          <a:p>
            <a:r>
              <a:rPr lang="en-US" dirty="0" err="1"/>
              <a:t>wNMCI</a:t>
            </a:r>
            <a:br>
              <a:rPr lang="en-US" dirty="0"/>
            </a:br>
            <a:r>
              <a:rPr lang="en-US" dirty="0"/>
              <a:t>Ranking</a:t>
            </a:r>
          </a:p>
        </p:txBody>
      </p:sp>
    </p:spTree>
    <p:extLst>
      <p:ext uri="{BB962C8B-B14F-4D97-AF65-F5344CB8AC3E}">
        <p14:creationId xmlns:p14="http://schemas.microsoft.com/office/powerpoint/2010/main" val="160998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23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3BE52921-898C-4569-9D8A-F1C5E0ABE804}"/>
              </a:ext>
            </a:extLst>
          </p:cNvPr>
          <p:cNvSpPr>
            <a:spLocks noGrp="1"/>
          </p:cNvSpPr>
          <p:nvPr>
            <p:ph type="title"/>
          </p:nvPr>
        </p:nvSpPr>
        <p:spPr>
          <a:xfrm>
            <a:off x="-1524000" y="123827"/>
            <a:ext cx="12192000" cy="729359"/>
          </a:xfrm>
        </p:spPr>
        <p:txBody>
          <a:bodyPr>
            <a:normAutofit/>
          </a:bodyPr>
          <a:lstStyle/>
          <a:p>
            <a:pPr algn="ctr"/>
            <a:r>
              <a:rPr lang="en-US" dirty="0">
                <a:solidFill>
                  <a:schemeClr val="bg1"/>
                </a:solidFill>
              </a:rPr>
              <a:t>wNMCI Ranking – How to Read</a:t>
            </a:r>
          </a:p>
        </p:txBody>
      </p:sp>
      <p:pic>
        <p:nvPicPr>
          <p:cNvPr id="2" name="Picture 1"/>
          <p:cNvPicPr>
            <a:picLocks noChangeAspect="1"/>
          </p:cNvPicPr>
          <p:nvPr/>
        </p:nvPicPr>
        <p:blipFill rotWithShape="1">
          <a:blip r:embed="rId2"/>
          <a:srcRect l="5716" t="3798" r="11574"/>
          <a:stretch/>
        </p:blipFill>
        <p:spPr>
          <a:xfrm>
            <a:off x="1716656" y="2165230"/>
            <a:ext cx="5965649" cy="4298459"/>
          </a:xfrm>
          <a:prstGeom prst="rect">
            <a:avLst/>
          </a:prstGeom>
        </p:spPr>
      </p:pic>
      <p:sp>
        <p:nvSpPr>
          <p:cNvPr id="7" name="Text Placeholder 2"/>
          <p:cNvSpPr>
            <a:spLocks noGrp="1"/>
          </p:cNvSpPr>
          <p:nvPr>
            <p:ph type="body" sz="quarter" idx="11"/>
          </p:nvPr>
        </p:nvSpPr>
        <p:spPr>
          <a:xfrm>
            <a:off x="789828" y="1299475"/>
            <a:ext cx="7810708" cy="5225062"/>
          </a:xfrm>
        </p:spPr>
        <p:txBody>
          <a:bodyPr anchor="t">
            <a:normAutofit/>
          </a:bodyPr>
          <a:lstStyle/>
          <a:p>
            <a:r>
              <a:rPr lang="en-US" sz="1600" b="1" u="sng" dirty="0">
                <a:solidFill>
                  <a:schemeClr val="accent2"/>
                </a:solidFill>
                <a:latin typeface="Calibri" panose="020F0502020204030204" pitchFamily="34" charset="0"/>
                <a:cs typeface="Calibri" panose="020F0502020204030204" pitchFamily="34" charset="0"/>
              </a:rPr>
              <a:t>PREVIOUSLY FUNDED PROJECTS</a:t>
            </a:r>
          </a:p>
          <a:p>
            <a:pPr marL="742939" lvl="1" indent="-285750">
              <a:spcBef>
                <a:spcPts val="0"/>
              </a:spcBef>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The first section of the wNMCI Ranking lists all current existing PSCOC funded projects.</a:t>
            </a:r>
          </a:p>
          <a:p>
            <a:pPr marL="742939" lvl="1" indent="-285750">
              <a:spcBef>
                <a:spcPts val="0"/>
              </a:spcBef>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These schools are not included in the body of the ranking, until the projects are complete.</a:t>
            </a:r>
          </a:p>
        </p:txBody>
      </p:sp>
    </p:spTree>
    <p:extLst>
      <p:ext uri="{BB962C8B-B14F-4D97-AF65-F5344CB8AC3E}">
        <p14:creationId xmlns:p14="http://schemas.microsoft.com/office/powerpoint/2010/main" val="349157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23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3BE52921-898C-4569-9D8A-F1C5E0ABE804}"/>
              </a:ext>
            </a:extLst>
          </p:cNvPr>
          <p:cNvSpPr>
            <a:spLocks noGrp="1"/>
          </p:cNvSpPr>
          <p:nvPr>
            <p:ph type="title"/>
          </p:nvPr>
        </p:nvSpPr>
        <p:spPr>
          <a:xfrm>
            <a:off x="-1524000" y="123827"/>
            <a:ext cx="12192000" cy="729359"/>
          </a:xfrm>
        </p:spPr>
        <p:txBody>
          <a:bodyPr>
            <a:normAutofit/>
          </a:bodyPr>
          <a:lstStyle/>
          <a:p>
            <a:pPr algn="ctr"/>
            <a:r>
              <a:rPr lang="en-US" dirty="0">
                <a:solidFill>
                  <a:schemeClr val="bg1"/>
                </a:solidFill>
              </a:rPr>
              <a:t>wNMCI Ranking – How to Read</a:t>
            </a:r>
          </a:p>
        </p:txBody>
      </p:sp>
      <p:pic>
        <p:nvPicPr>
          <p:cNvPr id="3" name="Picture 2"/>
          <p:cNvPicPr>
            <a:picLocks noChangeAspect="1"/>
          </p:cNvPicPr>
          <p:nvPr/>
        </p:nvPicPr>
        <p:blipFill>
          <a:blip r:embed="rId2"/>
          <a:stretch>
            <a:fillRect/>
          </a:stretch>
        </p:blipFill>
        <p:spPr>
          <a:xfrm>
            <a:off x="602884" y="1561664"/>
            <a:ext cx="7938232" cy="3584337"/>
          </a:xfrm>
          <a:prstGeom prst="rect">
            <a:avLst/>
          </a:prstGeom>
        </p:spPr>
      </p:pic>
      <p:sp>
        <p:nvSpPr>
          <p:cNvPr id="6" name="Bent Arrow 5"/>
          <p:cNvSpPr/>
          <p:nvPr/>
        </p:nvSpPr>
        <p:spPr>
          <a:xfrm rot="10800000">
            <a:off x="5676178" y="5146001"/>
            <a:ext cx="2675053" cy="1401448"/>
          </a:xfrm>
          <a:prstGeom prst="bentArrow">
            <a:avLst>
              <a:gd name="adj1" fmla="val 2036"/>
              <a:gd name="adj2" fmla="val 8031"/>
              <a:gd name="adj3" fmla="val 9897"/>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10800000">
            <a:off x="6491810" y="5146003"/>
            <a:ext cx="1272723" cy="851140"/>
          </a:xfrm>
          <a:prstGeom prst="bentArrow">
            <a:avLst>
              <a:gd name="adj1" fmla="val 3205"/>
              <a:gd name="adj2" fmla="val 11538"/>
              <a:gd name="adj3" fmla="val 1282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5969477" y="5146002"/>
            <a:ext cx="1018471" cy="437778"/>
          </a:xfrm>
          <a:prstGeom prst="bentArrow">
            <a:avLst>
              <a:gd name="adj1" fmla="val 3205"/>
              <a:gd name="adj2" fmla="val 17619"/>
              <a:gd name="adj3" fmla="val 16874"/>
              <a:gd name="adj4" fmla="val 43750"/>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 Placeholder 2"/>
          <p:cNvSpPr txBox="1">
            <a:spLocks/>
          </p:cNvSpPr>
          <p:nvPr/>
        </p:nvSpPr>
        <p:spPr>
          <a:xfrm>
            <a:off x="3266317" y="5771020"/>
            <a:ext cx="4006459" cy="315610"/>
          </a:xfrm>
          <a:prstGeom prst="rect">
            <a:avLst/>
          </a:prstGeom>
        </p:spPr>
        <p:txBody>
          <a:bodyPr vert="horz" lIns="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0" i="0" kern="1200" spc="0">
                <a:solidFill>
                  <a:schemeClr val="tx2"/>
                </a:solidFill>
                <a:latin typeface="+mn-lt"/>
                <a:ea typeface="+mn-ea"/>
                <a:cs typeface="Arial" panose="020B0604020202020204" pitchFamily="34" charset="0"/>
              </a:defRPr>
            </a:lvl1pPr>
            <a:lvl2pPr marL="457189" indent="0" algn="l" defTabSz="914377" rtl="0" eaLnBrk="1" latinLnBrk="0" hangingPunct="1">
              <a:lnSpc>
                <a:spcPct val="100000"/>
              </a:lnSpc>
              <a:spcBef>
                <a:spcPts val="500"/>
              </a:spcBef>
              <a:buFont typeface="Arial" panose="020B0604020202020204" pitchFamily="34" charset="0"/>
              <a:buNone/>
              <a:defRPr sz="1100" b="0" i="0" kern="1200" spc="0">
                <a:solidFill>
                  <a:schemeClr val="tx2"/>
                </a:solidFill>
                <a:latin typeface="+mn-lt"/>
                <a:ea typeface="+mn-ea"/>
                <a:cs typeface="Arial" panose="020B0604020202020204" pitchFamily="34" charset="0"/>
              </a:defRPr>
            </a:lvl2pPr>
            <a:lvl3pPr marL="914377" indent="0" algn="l" defTabSz="914377" rtl="0" eaLnBrk="1" latinLnBrk="0" hangingPunct="1">
              <a:lnSpc>
                <a:spcPct val="100000"/>
              </a:lnSpc>
              <a:spcBef>
                <a:spcPts val="500"/>
              </a:spcBef>
              <a:buFont typeface="Arial" panose="020B0604020202020204" pitchFamily="34" charset="0"/>
              <a:buNone/>
              <a:defRPr sz="1051" b="0" i="0" kern="1200" spc="0">
                <a:solidFill>
                  <a:schemeClr val="tx2"/>
                </a:solidFill>
                <a:latin typeface="+mn-lt"/>
                <a:ea typeface="+mn-ea"/>
                <a:cs typeface="Arial" panose="020B0604020202020204" pitchFamily="34" charset="0"/>
              </a:defRPr>
            </a:lvl3pPr>
            <a:lvl4pPr marL="1371566" indent="0" algn="l" defTabSz="914377" rtl="0" eaLnBrk="1" latinLnBrk="0" hangingPunct="1">
              <a:lnSpc>
                <a:spcPct val="100000"/>
              </a:lnSpc>
              <a:spcBef>
                <a:spcPts val="500"/>
              </a:spcBef>
              <a:buFont typeface="Arial" panose="020B0604020202020204" pitchFamily="34" charset="0"/>
              <a:buNone/>
              <a:defRPr sz="1000" b="0" i="0" kern="1200" spc="0">
                <a:solidFill>
                  <a:schemeClr val="tx2"/>
                </a:solidFill>
                <a:latin typeface="+mn-lt"/>
                <a:ea typeface="+mn-ea"/>
                <a:cs typeface="Arial" panose="020B0604020202020204" pitchFamily="34" charset="0"/>
              </a:defRPr>
            </a:lvl4pPr>
            <a:lvl5pPr marL="1828754" indent="0" algn="l" defTabSz="914377" rtl="0" eaLnBrk="1" latinLnBrk="0" hangingPunct="1">
              <a:lnSpc>
                <a:spcPct val="100000"/>
              </a:lnSpc>
              <a:spcBef>
                <a:spcPts val="500"/>
              </a:spcBef>
              <a:buFont typeface="Arial" panose="020B0604020202020204" pitchFamily="34" charset="0"/>
              <a:buNone/>
              <a:defRPr sz="1000" b="0" i="0" kern="1200" spc="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solidFill>
                  <a:schemeClr val="accent2"/>
                </a:solidFill>
              </a:rPr>
              <a:t>Weighted New Mexico Condition Index Score</a:t>
            </a:r>
          </a:p>
          <a:p>
            <a:pPr>
              <a:spcBef>
                <a:spcPts val="0"/>
              </a:spcBef>
            </a:pPr>
            <a:r>
              <a:rPr lang="en-US" sz="1100" dirty="0"/>
              <a:t>Ranking is sorted by this score, correlates to the ranked positions</a:t>
            </a:r>
          </a:p>
        </p:txBody>
      </p:sp>
      <p:sp>
        <p:nvSpPr>
          <p:cNvPr id="13" name="Text Placeholder 2"/>
          <p:cNvSpPr txBox="1">
            <a:spLocks/>
          </p:cNvSpPr>
          <p:nvPr/>
        </p:nvSpPr>
        <p:spPr>
          <a:xfrm>
            <a:off x="3266317" y="6306150"/>
            <a:ext cx="2735441" cy="315610"/>
          </a:xfrm>
          <a:prstGeom prst="rect">
            <a:avLst/>
          </a:prstGeom>
        </p:spPr>
        <p:txBody>
          <a:bodyPr vert="horz" lIns="0" tIns="45720" rIns="91440" bIns="45720" rtlCol="0" anchor="t">
            <a:normAutofit lnSpcReduction="10000"/>
          </a:bodyPr>
          <a:lstStyle>
            <a:lvl1pPr marL="0" indent="0" algn="l" defTabSz="914377" rtl="0" eaLnBrk="1" latinLnBrk="0" hangingPunct="1">
              <a:lnSpc>
                <a:spcPct val="100000"/>
              </a:lnSpc>
              <a:spcBef>
                <a:spcPts val="1000"/>
              </a:spcBef>
              <a:buFont typeface="Arial" panose="020B0604020202020204" pitchFamily="34" charset="0"/>
              <a:buNone/>
              <a:defRPr sz="1400" b="0" i="0" kern="1200" spc="0">
                <a:solidFill>
                  <a:schemeClr val="tx2"/>
                </a:solidFill>
                <a:latin typeface="+mn-lt"/>
                <a:ea typeface="+mn-ea"/>
                <a:cs typeface="Arial" panose="020B0604020202020204" pitchFamily="34" charset="0"/>
              </a:defRPr>
            </a:lvl1pPr>
            <a:lvl2pPr marL="457189" indent="0" algn="l" defTabSz="914377" rtl="0" eaLnBrk="1" latinLnBrk="0" hangingPunct="1">
              <a:lnSpc>
                <a:spcPct val="100000"/>
              </a:lnSpc>
              <a:spcBef>
                <a:spcPts val="500"/>
              </a:spcBef>
              <a:buFont typeface="Arial" panose="020B0604020202020204" pitchFamily="34" charset="0"/>
              <a:buNone/>
              <a:defRPr sz="1100" b="0" i="0" kern="1200" spc="0">
                <a:solidFill>
                  <a:schemeClr val="tx2"/>
                </a:solidFill>
                <a:latin typeface="+mn-lt"/>
                <a:ea typeface="+mn-ea"/>
                <a:cs typeface="Arial" panose="020B0604020202020204" pitchFamily="34" charset="0"/>
              </a:defRPr>
            </a:lvl2pPr>
            <a:lvl3pPr marL="914377" indent="0" algn="l" defTabSz="914377" rtl="0" eaLnBrk="1" latinLnBrk="0" hangingPunct="1">
              <a:lnSpc>
                <a:spcPct val="100000"/>
              </a:lnSpc>
              <a:spcBef>
                <a:spcPts val="500"/>
              </a:spcBef>
              <a:buFont typeface="Arial" panose="020B0604020202020204" pitchFamily="34" charset="0"/>
              <a:buNone/>
              <a:defRPr sz="1051" b="0" i="0" kern="1200" spc="0">
                <a:solidFill>
                  <a:schemeClr val="tx2"/>
                </a:solidFill>
                <a:latin typeface="+mn-lt"/>
                <a:ea typeface="+mn-ea"/>
                <a:cs typeface="Arial" panose="020B0604020202020204" pitchFamily="34" charset="0"/>
              </a:defRPr>
            </a:lvl3pPr>
            <a:lvl4pPr marL="1371566" indent="0" algn="l" defTabSz="914377" rtl="0" eaLnBrk="1" latinLnBrk="0" hangingPunct="1">
              <a:lnSpc>
                <a:spcPct val="100000"/>
              </a:lnSpc>
              <a:spcBef>
                <a:spcPts val="500"/>
              </a:spcBef>
              <a:buFont typeface="Arial" panose="020B0604020202020204" pitchFamily="34" charset="0"/>
              <a:buNone/>
              <a:defRPr sz="1000" b="0" i="0" kern="1200" spc="0">
                <a:solidFill>
                  <a:schemeClr val="tx2"/>
                </a:solidFill>
                <a:latin typeface="+mn-lt"/>
                <a:ea typeface="+mn-ea"/>
                <a:cs typeface="Arial" panose="020B0604020202020204" pitchFamily="34" charset="0"/>
              </a:defRPr>
            </a:lvl4pPr>
            <a:lvl5pPr marL="1828754" indent="0" algn="l" defTabSz="914377" rtl="0" eaLnBrk="1" latinLnBrk="0" hangingPunct="1">
              <a:lnSpc>
                <a:spcPct val="100000"/>
              </a:lnSpc>
              <a:spcBef>
                <a:spcPts val="500"/>
              </a:spcBef>
              <a:buFont typeface="Arial" panose="020B0604020202020204" pitchFamily="34" charset="0"/>
              <a:buNone/>
              <a:defRPr sz="1000" b="0" i="0" kern="1200" spc="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solidFill>
                  <a:schemeClr val="accent2"/>
                </a:solidFill>
              </a:rPr>
              <a:t>Facility Condition Index Score</a:t>
            </a:r>
          </a:p>
        </p:txBody>
      </p:sp>
      <p:sp>
        <p:nvSpPr>
          <p:cNvPr id="14" name="Text Placeholder 2"/>
          <p:cNvSpPr txBox="1">
            <a:spLocks/>
          </p:cNvSpPr>
          <p:nvPr/>
        </p:nvSpPr>
        <p:spPr>
          <a:xfrm>
            <a:off x="3252056" y="5375841"/>
            <a:ext cx="3049871" cy="315610"/>
          </a:xfrm>
          <a:prstGeom prst="rect">
            <a:avLst/>
          </a:prstGeom>
        </p:spPr>
        <p:txBody>
          <a:bodyPr vert="horz" lIns="0" tIns="45720" rIns="91440" bIns="45720" rtlCol="0" anchor="t">
            <a:normAutofit lnSpcReduction="10000"/>
          </a:bodyPr>
          <a:lstStyle>
            <a:lvl1pPr marL="0" indent="0" algn="l" defTabSz="914377" rtl="0" eaLnBrk="1" latinLnBrk="0" hangingPunct="1">
              <a:lnSpc>
                <a:spcPct val="100000"/>
              </a:lnSpc>
              <a:spcBef>
                <a:spcPts val="1000"/>
              </a:spcBef>
              <a:buFont typeface="Arial" panose="020B0604020202020204" pitchFamily="34" charset="0"/>
              <a:buNone/>
              <a:defRPr sz="1400" b="0" i="0" kern="1200" spc="0">
                <a:solidFill>
                  <a:schemeClr val="tx2"/>
                </a:solidFill>
                <a:latin typeface="+mn-lt"/>
                <a:ea typeface="+mn-ea"/>
                <a:cs typeface="Arial" panose="020B0604020202020204" pitchFamily="34" charset="0"/>
              </a:defRPr>
            </a:lvl1pPr>
            <a:lvl2pPr marL="457189" indent="0" algn="l" defTabSz="914377" rtl="0" eaLnBrk="1" latinLnBrk="0" hangingPunct="1">
              <a:lnSpc>
                <a:spcPct val="100000"/>
              </a:lnSpc>
              <a:spcBef>
                <a:spcPts val="500"/>
              </a:spcBef>
              <a:buFont typeface="Arial" panose="020B0604020202020204" pitchFamily="34" charset="0"/>
              <a:buNone/>
              <a:defRPr sz="1100" b="0" i="0" kern="1200" spc="0">
                <a:solidFill>
                  <a:schemeClr val="tx2"/>
                </a:solidFill>
                <a:latin typeface="+mn-lt"/>
                <a:ea typeface="+mn-ea"/>
                <a:cs typeface="Arial" panose="020B0604020202020204" pitchFamily="34" charset="0"/>
              </a:defRPr>
            </a:lvl2pPr>
            <a:lvl3pPr marL="914377" indent="0" algn="l" defTabSz="914377" rtl="0" eaLnBrk="1" latinLnBrk="0" hangingPunct="1">
              <a:lnSpc>
                <a:spcPct val="100000"/>
              </a:lnSpc>
              <a:spcBef>
                <a:spcPts val="500"/>
              </a:spcBef>
              <a:buFont typeface="Arial" panose="020B0604020202020204" pitchFamily="34" charset="0"/>
              <a:buNone/>
              <a:defRPr sz="1051" b="0" i="0" kern="1200" spc="0">
                <a:solidFill>
                  <a:schemeClr val="tx2"/>
                </a:solidFill>
                <a:latin typeface="+mn-lt"/>
                <a:ea typeface="+mn-ea"/>
                <a:cs typeface="Arial" panose="020B0604020202020204" pitchFamily="34" charset="0"/>
              </a:defRPr>
            </a:lvl3pPr>
            <a:lvl4pPr marL="1371566" indent="0" algn="l" defTabSz="914377" rtl="0" eaLnBrk="1" latinLnBrk="0" hangingPunct="1">
              <a:lnSpc>
                <a:spcPct val="100000"/>
              </a:lnSpc>
              <a:spcBef>
                <a:spcPts val="500"/>
              </a:spcBef>
              <a:buFont typeface="Arial" panose="020B0604020202020204" pitchFamily="34" charset="0"/>
              <a:buNone/>
              <a:defRPr sz="1000" b="0" i="0" kern="1200" spc="0">
                <a:solidFill>
                  <a:schemeClr val="tx2"/>
                </a:solidFill>
                <a:latin typeface="+mn-lt"/>
                <a:ea typeface="+mn-ea"/>
                <a:cs typeface="Arial" panose="020B0604020202020204" pitchFamily="34" charset="0"/>
              </a:defRPr>
            </a:lvl4pPr>
            <a:lvl5pPr marL="1828754" indent="0" algn="l" defTabSz="914377" rtl="0" eaLnBrk="1" latinLnBrk="0" hangingPunct="1">
              <a:lnSpc>
                <a:spcPct val="100000"/>
              </a:lnSpc>
              <a:spcBef>
                <a:spcPts val="500"/>
              </a:spcBef>
              <a:buFont typeface="Arial" panose="020B0604020202020204" pitchFamily="34" charset="0"/>
              <a:buNone/>
              <a:defRPr sz="1000" b="0" i="0" kern="1200" spc="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solidFill>
                  <a:schemeClr val="accent2"/>
                </a:solidFill>
              </a:rPr>
              <a:t>Gross Square Footage of Campus</a:t>
            </a:r>
          </a:p>
        </p:txBody>
      </p:sp>
    </p:spTree>
    <p:extLst>
      <p:ext uri="{BB962C8B-B14F-4D97-AF65-F5344CB8AC3E}">
        <p14:creationId xmlns:p14="http://schemas.microsoft.com/office/powerpoint/2010/main" val="185233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23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3BE52921-898C-4569-9D8A-F1C5E0ABE804}"/>
              </a:ext>
            </a:extLst>
          </p:cNvPr>
          <p:cNvSpPr>
            <a:spLocks noGrp="1"/>
          </p:cNvSpPr>
          <p:nvPr>
            <p:ph type="title"/>
          </p:nvPr>
        </p:nvSpPr>
        <p:spPr>
          <a:xfrm>
            <a:off x="-1524000" y="123827"/>
            <a:ext cx="12192000" cy="729359"/>
          </a:xfrm>
        </p:spPr>
        <p:txBody>
          <a:bodyPr>
            <a:normAutofit/>
          </a:bodyPr>
          <a:lstStyle/>
          <a:p>
            <a:pPr algn="ctr"/>
            <a:r>
              <a:rPr lang="en-US" dirty="0">
                <a:solidFill>
                  <a:schemeClr val="bg1"/>
                </a:solidFill>
              </a:rPr>
              <a:t>wNMCI Ranking – Where to Find</a:t>
            </a:r>
          </a:p>
        </p:txBody>
      </p:sp>
      <p:sp>
        <p:nvSpPr>
          <p:cNvPr id="15"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751497" y="4516061"/>
            <a:ext cx="7516716" cy="2341939"/>
          </a:xfrm>
          <a:prstGeom prst="rect">
            <a:avLst/>
          </a:prstGeom>
        </p:spPr>
        <p:txBody>
          <a:bodyPr anchor="t">
            <a:noAutofit/>
          </a:bodyPr>
          <a:lstStyle/>
          <a:p>
            <a:pPr marL="0" indent="0">
              <a:buNone/>
            </a:pPr>
            <a:r>
              <a:rPr lang="en-US" sz="1600" dirty="0">
                <a:solidFill>
                  <a:schemeClr val="tx1"/>
                </a:solidFill>
                <a:latin typeface="Calibri" panose="020F0502020204030204" pitchFamily="34" charset="0"/>
                <a:cs typeface="Calibri" panose="020F0502020204030204" pitchFamily="34" charset="0"/>
              </a:rPr>
              <a:t>The FY26 final wNMCI Ranking is posted on the PSFA website:</a:t>
            </a:r>
          </a:p>
          <a:p>
            <a:pPr marL="0" indent="0">
              <a:buNone/>
            </a:pPr>
            <a:r>
              <a:rPr lang="en-US" sz="1600" dirty="0">
                <a:solidFill>
                  <a:schemeClr val="tx1"/>
                </a:solidFill>
                <a:latin typeface="Calibri" panose="020F0502020204030204" pitchFamily="34" charset="0"/>
                <a:cs typeface="Calibri" panose="020F0502020204030204" pitchFamily="34" charset="0"/>
              </a:rPr>
              <a:t>Home Page – </a:t>
            </a:r>
            <a:r>
              <a:rPr lang="en-US" sz="1600" dirty="0">
                <a:solidFill>
                  <a:schemeClr val="tx1"/>
                </a:solidFill>
                <a:latin typeface="Calibri" panose="020F0502020204030204" pitchFamily="34" charset="0"/>
                <a:cs typeface="Calibri" panose="020F0502020204030204" pitchFamily="34" charset="0"/>
                <a:hlinkClick r:id="rId2"/>
              </a:rPr>
              <a:t>www.psfa.org</a:t>
            </a:r>
            <a:endParaRPr lang="en-US" sz="1600" dirty="0">
              <a:solidFill>
                <a:schemeClr val="tx1"/>
              </a:solidFill>
              <a:latin typeface="Calibri" panose="020F0502020204030204" pitchFamily="34" charset="0"/>
              <a:cs typeface="Calibri" panose="020F0502020204030204" pitchFamily="34" charset="0"/>
            </a:endParaRPr>
          </a:p>
          <a:p>
            <a:pPr marL="0" indent="0">
              <a:buNone/>
            </a:pPr>
            <a:r>
              <a:rPr lang="en-US" sz="1600" dirty="0">
                <a:solidFill>
                  <a:schemeClr val="tx1"/>
                </a:solidFill>
                <a:latin typeface="Calibri" panose="020F0502020204030204" pitchFamily="34" charset="0"/>
                <a:cs typeface="Calibri" panose="020F0502020204030204" pitchFamily="34" charset="0"/>
              </a:rPr>
              <a:t>&gt; </a:t>
            </a:r>
            <a:r>
              <a:rPr lang="en-US" sz="1600" b="1" dirty="0">
                <a:solidFill>
                  <a:schemeClr val="tx1"/>
                </a:solidFill>
                <a:latin typeface="Calibri" panose="020F0502020204030204" pitchFamily="34" charset="0"/>
                <a:cs typeface="Calibri" panose="020F0502020204030204" pitchFamily="34" charset="0"/>
              </a:rPr>
              <a:t>Apply For Funding </a:t>
            </a:r>
          </a:p>
          <a:p>
            <a:pPr marL="0" indent="0">
              <a:buNone/>
            </a:pPr>
            <a:r>
              <a:rPr lang="en-US" sz="1600" dirty="0">
                <a:solidFill>
                  <a:schemeClr val="tx1"/>
                </a:solidFill>
                <a:latin typeface="Calibri" panose="020F0502020204030204" pitchFamily="34" charset="0"/>
                <a:cs typeface="Calibri" panose="020F0502020204030204" pitchFamily="34" charset="0"/>
              </a:rPr>
              <a:t>&gt; </a:t>
            </a:r>
            <a:r>
              <a:rPr lang="en-US" sz="1600" b="1" dirty="0">
                <a:solidFill>
                  <a:schemeClr val="tx1"/>
                </a:solidFill>
                <a:latin typeface="Calibri" panose="020F0502020204030204" pitchFamily="34" charset="0"/>
                <a:cs typeface="Calibri" panose="020F0502020204030204" pitchFamily="34" charset="0"/>
              </a:rPr>
              <a:t>Eligibility Requirements </a:t>
            </a:r>
          </a:p>
          <a:p>
            <a:pPr marL="0" indent="0">
              <a:buNone/>
            </a:pPr>
            <a:r>
              <a:rPr lang="en-US" sz="1600" dirty="0">
                <a:solidFill>
                  <a:schemeClr val="tx1"/>
                </a:solidFill>
                <a:latin typeface="Calibri" panose="020F0502020204030204" pitchFamily="34" charset="0"/>
                <a:cs typeface="Calibri" panose="020F0502020204030204" pitchFamily="34" charset="0"/>
              </a:rPr>
              <a:t>&gt; </a:t>
            </a:r>
            <a:r>
              <a:rPr lang="en-US" sz="1600" b="1" dirty="0">
                <a:solidFill>
                  <a:schemeClr val="tx1"/>
                </a:solidFill>
                <a:latin typeface="Calibri" panose="020F0502020204030204" pitchFamily="34" charset="0"/>
                <a:cs typeface="Calibri" panose="020F0502020204030204" pitchFamily="34" charset="0"/>
              </a:rPr>
              <a:t>Ranking:</a:t>
            </a:r>
            <a:r>
              <a:rPr lang="en-US" sz="1600" dirty="0">
                <a:solidFill>
                  <a:schemeClr val="tx1"/>
                </a:solidFill>
                <a:latin typeface="Calibri" panose="020F0502020204030204" pitchFamily="34" charset="0"/>
                <a:cs typeface="Calibri" panose="020F0502020204030204" pitchFamily="34" charset="0"/>
              </a:rPr>
              <a:t> The FY26 final </a:t>
            </a:r>
            <a:r>
              <a:rPr lang="en-US" sz="1600" dirty="0" err="1">
                <a:solidFill>
                  <a:schemeClr val="tx1"/>
                </a:solidFill>
                <a:latin typeface="Calibri" panose="020F0502020204030204" pitchFamily="34" charset="0"/>
                <a:cs typeface="Calibri" panose="020F0502020204030204" pitchFamily="34" charset="0"/>
              </a:rPr>
              <a:t>wNMCI</a:t>
            </a:r>
            <a:r>
              <a:rPr lang="en-US" sz="1600" dirty="0">
                <a:solidFill>
                  <a:schemeClr val="tx1"/>
                </a:solidFill>
                <a:latin typeface="Calibri" panose="020F0502020204030204" pitchFamily="34" charset="0"/>
                <a:cs typeface="Calibri" panose="020F0502020204030204" pitchFamily="34" charset="0"/>
              </a:rPr>
              <a:t> Ranking is sorted in 3 ways for ease of use: </a:t>
            </a:r>
          </a:p>
          <a:p>
            <a:pPr lvl="1"/>
            <a:r>
              <a:rPr lang="en-US" sz="1600" dirty="0">
                <a:solidFill>
                  <a:schemeClr val="tx1"/>
                </a:solidFill>
                <a:latin typeface="Calibri" panose="020F0502020204030204" pitchFamily="34" charset="0"/>
                <a:cs typeface="Calibri" panose="020F0502020204030204" pitchFamily="34" charset="0"/>
              </a:rPr>
              <a:t>by Rank, FCI, or District/School</a:t>
            </a:r>
          </a:p>
          <a:p>
            <a:pPr marL="0" indent="0">
              <a:buNone/>
            </a:pPr>
            <a:endParaRPr lang="en-US" sz="1400" dirty="0">
              <a:solidFill>
                <a:schemeClr val="tx1"/>
              </a:solidFill>
              <a:latin typeface="Calibri" panose="020F0502020204030204" pitchFamily="34" charset="0"/>
              <a:cs typeface="Calibri" panose="020F0502020204030204" pitchFamily="34" charset="0"/>
            </a:endParaRPr>
          </a:p>
          <a:p>
            <a:pPr marL="0" indent="0">
              <a:buNone/>
            </a:pPr>
            <a:endParaRPr lang="en-US" sz="1400" dirty="0">
              <a:solidFill>
                <a:schemeClr val="tx1"/>
              </a:solidFill>
              <a:latin typeface="Calibri" panose="020F0502020204030204" pitchFamily="34" charset="0"/>
              <a:cs typeface="Calibri" panose="020F0502020204030204" pitchFamily="34" charset="0"/>
            </a:endParaRPr>
          </a:p>
          <a:p>
            <a:pPr marL="0" indent="0">
              <a:buNone/>
            </a:pPr>
            <a:endParaRPr lang="en-US" sz="1400" dirty="0">
              <a:solidFill>
                <a:schemeClr val="tx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6A98B51-923A-521A-C0AC-1631B3F5A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97" y="1192340"/>
            <a:ext cx="7516717" cy="3255271"/>
          </a:xfrm>
          <a:prstGeom prst="rect">
            <a:avLst/>
          </a:prstGeom>
        </p:spPr>
      </p:pic>
      <p:cxnSp>
        <p:nvCxnSpPr>
          <p:cNvPr id="18" name="Straight Arrow Connector 17"/>
          <p:cNvCxnSpPr>
            <a:cxnSpLocks/>
          </p:cNvCxnSpPr>
          <p:nvPr/>
        </p:nvCxnSpPr>
        <p:spPr>
          <a:xfrm>
            <a:off x="3244369" y="1824093"/>
            <a:ext cx="472342"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3316448" y="2371785"/>
            <a:ext cx="80052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5FF6B5-240E-70C0-1787-4E9D606DE20A}"/>
              </a:ext>
            </a:extLst>
          </p:cNvPr>
          <p:cNvCxnSpPr>
            <a:cxnSpLocks/>
          </p:cNvCxnSpPr>
          <p:nvPr/>
        </p:nvCxnSpPr>
        <p:spPr>
          <a:xfrm>
            <a:off x="5159625" y="2921000"/>
            <a:ext cx="80052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95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21CC-6332-589B-41F2-EB90A563E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03B1E-4348-7ACE-F520-7FCC79E5C8BD}"/>
              </a:ext>
            </a:extLst>
          </p:cNvPr>
          <p:cNvSpPr>
            <a:spLocks noGrp="1"/>
          </p:cNvSpPr>
          <p:nvPr>
            <p:ph type="title"/>
          </p:nvPr>
        </p:nvSpPr>
        <p:spPr>
          <a:xfrm>
            <a:off x="628650" y="1906059"/>
            <a:ext cx="7099787" cy="2978762"/>
          </a:xfrm>
        </p:spPr>
        <p:txBody>
          <a:bodyPr/>
          <a:lstStyle/>
          <a:p>
            <a:pPr algn="ctr"/>
            <a:r>
              <a:rPr lang="en-US" dirty="0"/>
              <a:t>Facility Master Plans (FMP)</a:t>
            </a:r>
          </a:p>
        </p:txBody>
      </p:sp>
    </p:spTree>
    <p:extLst>
      <p:ext uri="{BB962C8B-B14F-4D97-AF65-F5344CB8AC3E}">
        <p14:creationId xmlns:p14="http://schemas.microsoft.com/office/powerpoint/2010/main" val="173560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962" y="2014644"/>
            <a:ext cx="3360506" cy="1818655"/>
          </a:xfrm>
        </p:spPr>
        <p:txBody>
          <a:bodyPr/>
          <a:lstStyle/>
          <a:p>
            <a:r>
              <a:rPr lang="en-US" dirty="0"/>
              <a:t>FMP</a:t>
            </a:r>
          </a:p>
        </p:txBody>
      </p:sp>
      <p:sp>
        <p:nvSpPr>
          <p:cNvPr id="5" name="Rectangle 4"/>
          <p:cNvSpPr/>
          <p:nvPr/>
        </p:nvSpPr>
        <p:spPr>
          <a:xfrm>
            <a:off x="3959525" y="4288"/>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231256" y="95654"/>
            <a:ext cx="4641010" cy="5556996"/>
          </a:xfrm>
          <a:prstGeom prst="rect">
            <a:avLst/>
          </a:prstGeom>
        </p:spPr>
        <p:txBody>
          <a:bodyPr anchor="t">
            <a:noAutofit/>
          </a:bodyPr>
          <a:lstStyle/>
          <a:p>
            <a:pPr marL="171450" lvl="0" indent="-171450"/>
            <a:endParaRPr lang="en-US" sz="1400" dirty="0">
              <a:solidFill>
                <a:schemeClr val="tx1"/>
              </a:solidFill>
              <a:latin typeface="Calibri" panose="020F0502020204030204" pitchFamily="34" charset="0"/>
              <a:cs typeface="Calibri" panose="020F0502020204030204" pitchFamily="34" charset="0"/>
            </a:endParaRPr>
          </a:p>
          <a:p>
            <a:pPr marL="171450" lvl="0" indent="-171450"/>
            <a:endParaRPr lang="en-US" sz="1400" dirty="0">
              <a:solidFill>
                <a:schemeClr val="tx1"/>
              </a:solidFill>
              <a:latin typeface="Calibri" panose="020F0502020204030204" pitchFamily="34" charset="0"/>
              <a:cs typeface="Calibri" panose="020F0502020204030204" pitchFamily="34" charset="0"/>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r>
              <a:rPr lang="en-US" sz="1400" dirty="0">
                <a:solidFill>
                  <a:schemeClr val="tx1"/>
                </a:solidFill>
              </a:rPr>
              <a:t>FMP helps to prioritize. </a:t>
            </a:r>
          </a:p>
          <a:p>
            <a:pPr lvl="1"/>
            <a:r>
              <a:rPr lang="en-US" sz="1400" dirty="0">
                <a:solidFill>
                  <a:schemeClr val="tx1"/>
                </a:solidFill>
              </a:rPr>
              <a:t>Demographic shifts</a:t>
            </a:r>
          </a:p>
          <a:p>
            <a:pPr lvl="1"/>
            <a:r>
              <a:rPr lang="en-US" sz="1400" dirty="0">
                <a:solidFill>
                  <a:schemeClr val="tx1"/>
                </a:solidFill>
              </a:rPr>
              <a:t>Space Needs</a:t>
            </a:r>
          </a:p>
          <a:p>
            <a:pPr lvl="2"/>
            <a:r>
              <a:rPr lang="en-US" sz="1400" dirty="0">
                <a:solidFill>
                  <a:schemeClr val="tx1"/>
                </a:solidFill>
              </a:rPr>
              <a:t>Too much space that costs money to maintain and operate;</a:t>
            </a:r>
          </a:p>
          <a:p>
            <a:pPr lvl="2"/>
            <a:r>
              <a:rPr lang="en-US" sz="1400" dirty="0">
                <a:solidFill>
                  <a:schemeClr val="tx1"/>
                </a:solidFill>
              </a:rPr>
              <a:t>Too little space and need additions or new schools; and/or</a:t>
            </a:r>
          </a:p>
          <a:p>
            <a:pPr lvl="2"/>
            <a:r>
              <a:rPr lang="en-US" sz="1400" dirty="0">
                <a:solidFill>
                  <a:schemeClr val="tx1"/>
                </a:solidFill>
              </a:rPr>
              <a:t>Facilities that are old and unable to support changing needs of modern education.</a:t>
            </a:r>
          </a:p>
          <a:p>
            <a:pPr marL="457189" lvl="1" indent="0">
              <a:buNone/>
            </a:pPr>
            <a:r>
              <a:rPr lang="en-US" sz="1400" dirty="0">
                <a:solidFill>
                  <a:schemeClr val="tx1"/>
                </a:solidFill>
              </a:rPr>
              <a:t>Magnified when you have many school buildings and campuses to address</a:t>
            </a:r>
          </a:p>
          <a:p>
            <a:r>
              <a:rPr lang="en-US" sz="1400" dirty="0">
                <a:solidFill>
                  <a:schemeClr val="tx1"/>
                </a:solidFill>
              </a:rPr>
              <a:t>Improving, upgrading, maintaining a school building or campus can be intimidating and overwhelming – where to start?</a:t>
            </a:r>
          </a:p>
          <a:p>
            <a:endParaRPr lang="en-US" sz="1400"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4390844" y="5652650"/>
            <a:ext cx="4321834" cy="923330"/>
          </a:xfrm>
          <a:prstGeom prst="rect">
            <a:avLst/>
          </a:prstGeom>
          <a:solidFill>
            <a:schemeClr val="accent1"/>
          </a:solidFill>
          <a:ln w="19050">
            <a:solidFill>
              <a:schemeClr val="bg1"/>
            </a:solidFill>
          </a:ln>
        </p:spPr>
        <p:txBody>
          <a:bodyPr wrap="square" rtlCol="0">
            <a:spAutoFit/>
          </a:bodyPr>
          <a:lstStyle/>
          <a:p>
            <a:pPr lvl="0" algn="ctr"/>
            <a:r>
              <a:rPr lang="en-US" sz="1600" b="1" u="sng" dirty="0">
                <a:solidFill>
                  <a:srgbClr val="FFFFFF"/>
                </a:solidFill>
                <a:latin typeface="Calibri" panose="020F0502020204030204" pitchFamily="34" charset="0"/>
                <a:cs typeface="Calibri" panose="020F0502020204030204" pitchFamily="34" charset="0"/>
              </a:rPr>
              <a:t>Facility Master Plan</a:t>
            </a:r>
          </a:p>
          <a:p>
            <a:pPr lvl="0">
              <a:spcBef>
                <a:spcPts val="1200"/>
              </a:spcBef>
            </a:pPr>
            <a:r>
              <a:rPr lang="en-US" sz="1400" dirty="0">
                <a:solidFill>
                  <a:srgbClr val="FFFFFF"/>
                </a:solidFill>
                <a:latin typeface="Calibri" panose="020F0502020204030204" pitchFamily="34" charset="0"/>
                <a:cs typeface="Calibri" panose="020F0502020204030204" pitchFamily="34" charset="0"/>
              </a:rPr>
              <a:t>A Facilities Master Plan is a living document that districts should review and update annually. </a:t>
            </a:r>
          </a:p>
        </p:txBody>
      </p:sp>
      <p:sp>
        <p:nvSpPr>
          <p:cNvPr id="7" name="TextBox 6"/>
          <p:cNvSpPr txBox="1"/>
          <p:nvPr/>
        </p:nvSpPr>
        <p:spPr>
          <a:xfrm>
            <a:off x="4390844" y="95653"/>
            <a:ext cx="4321834" cy="1138773"/>
          </a:xfrm>
          <a:prstGeom prst="rect">
            <a:avLst/>
          </a:prstGeom>
          <a:solidFill>
            <a:schemeClr val="accent2"/>
          </a:solidFill>
          <a:ln w="19050">
            <a:solidFill>
              <a:schemeClr val="bg1"/>
            </a:solidFill>
          </a:ln>
        </p:spPr>
        <p:txBody>
          <a:bodyPr wrap="square" rtlCol="0">
            <a:spAutoFit/>
          </a:bodyPr>
          <a:lstStyle/>
          <a:p>
            <a:pPr algn="ctr"/>
            <a:r>
              <a:rPr lang="en-US" sz="1600" b="1" u="sng" dirty="0">
                <a:solidFill>
                  <a:schemeClr val="bg1"/>
                </a:solidFill>
                <a:latin typeface="Calibri" panose="020F0502020204030204" pitchFamily="34" charset="0"/>
                <a:cs typeface="Calibri" panose="020F0502020204030204" pitchFamily="34" charset="0"/>
              </a:rPr>
              <a:t>Facility Master Plan</a:t>
            </a:r>
          </a:p>
          <a:p>
            <a:pPr>
              <a:spcBef>
                <a:spcPts val="1200"/>
              </a:spcBef>
            </a:pPr>
            <a:r>
              <a:rPr lang="en-US" sz="1400" dirty="0">
                <a:solidFill>
                  <a:schemeClr val="bg1"/>
                </a:solidFill>
                <a:latin typeface="Calibri" panose="020F0502020204030204" pitchFamily="34" charset="0"/>
                <a:cs typeface="Calibri" panose="020F0502020204030204" pitchFamily="34" charset="0"/>
              </a:rPr>
              <a:t>Section 22-24-5.B (11) NMSA 1978 states a district seeking public school capital outlay funding must submit a 5-year facilities master plan. </a:t>
            </a:r>
          </a:p>
        </p:txBody>
      </p:sp>
    </p:spTree>
    <p:extLst>
      <p:ext uri="{BB962C8B-B14F-4D97-AF65-F5344CB8AC3E}">
        <p14:creationId xmlns:p14="http://schemas.microsoft.com/office/powerpoint/2010/main" val="62899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962" y="2014644"/>
            <a:ext cx="3360506" cy="1818655"/>
          </a:xfrm>
        </p:spPr>
        <p:txBody>
          <a:bodyPr/>
          <a:lstStyle/>
          <a:p>
            <a:r>
              <a:rPr lang="en-US" dirty="0"/>
              <a:t>FMP</a:t>
            </a:r>
          </a:p>
        </p:txBody>
      </p:sp>
      <p:sp>
        <p:nvSpPr>
          <p:cNvPr id="5" name="Rectangle 4"/>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231256" y="665040"/>
            <a:ext cx="4641010" cy="5370000"/>
          </a:xfrm>
          <a:prstGeom prst="rect">
            <a:avLst/>
          </a:prstGeom>
        </p:spPr>
        <p:txBody>
          <a:bodyPr anchor="t">
            <a:noAutofit/>
          </a:bodyPr>
          <a:lstStyle/>
          <a:p>
            <a:pPr marL="171450" lvl="0" indent="-171450"/>
            <a:endParaRPr lang="en-US" sz="1400" dirty="0">
              <a:solidFill>
                <a:schemeClr val="tx1"/>
              </a:solidFill>
              <a:latin typeface="Calibri" panose="020F0502020204030204" pitchFamily="34" charset="0"/>
              <a:cs typeface="Calibri" panose="020F0502020204030204" pitchFamily="34" charset="0"/>
            </a:endParaRPr>
          </a:p>
          <a:p>
            <a:pPr marL="171450" lvl="0" indent="-171450"/>
            <a:endParaRPr lang="en-US" sz="1400" dirty="0">
              <a:solidFill>
                <a:schemeClr val="tx1"/>
              </a:solidFill>
              <a:latin typeface="Calibri" panose="020F0502020204030204" pitchFamily="34" charset="0"/>
              <a:cs typeface="Calibri" panose="020F0502020204030204" pitchFamily="34" charset="0"/>
            </a:endParaRPr>
          </a:p>
          <a:p>
            <a:pPr marL="0" lvl="0" indent="0">
              <a:buNone/>
            </a:pPr>
            <a:r>
              <a:rPr lang="en-US" sz="1400" b="1" dirty="0">
                <a:solidFill>
                  <a:srgbClr val="000000"/>
                </a:solidFill>
              </a:rPr>
              <a:t>All information and data on school facilities in one place</a:t>
            </a:r>
          </a:p>
          <a:p>
            <a:pPr lvl="1"/>
            <a:r>
              <a:rPr lang="en-US" sz="1400" dirty="0">
                <a:solidFill>
                  <a:srgbClr val="000000"/>
                </a:solidFill>
              </a:rPr>
              <a:t>Building systems</a:t>
            </a:r>
          </a:p>
          <a:p>
            <a:pPr lvl="1"/>
            <a:r>
              <a:rPr lang="en-US" sz="1400" dirty="0">
                <a:solidFill>
                  <a:srgbClr val="000000"/>
                </a:solidFill>
              </a:rPr>
              <a:t>Building condition</a:t>
            </a:r>
          </a:p>
          <a:p>
            <a:pPr lvl="1"/>
            <a:r>
              <a:rPr lang="en-US" sz="1400" dirty="0">
                <a:solidFill>
                  <a:srgbClr val="000000"/>
                </a:solidFill>
              </a:rPr>
              <a:t>Capacity/Utilization </a:t>
            </a:r>
          </a:p>
          <a:p>
            <a:pPr lvl="1"/>
            <a:r>
              <a:rPr lang="en-US" sz="1400" dirty="0">
                <a:solidFill>
                  <a:srgbClr val="000000"/>
                </a:solidFill>
              </a:rPr>
              <a:t>Floor and site plans</a:t>
            </a:r>
          </a:p>
          <a:p>
            <a:pPr lvl="1"/>
            <a:r>
              <a:rPr lang="en-US" sz="1400" dirty="0">
                <a:solidFill>
                  <a:srgbClr val="000000"/>
                </a:solidFill>
              </a:rPr>
              <a:t>Demographic and socioeconomic profile including trends and projections.</a:t>
            </a:r>
          </a:p>
          <a:p>
            <a:pPr lvl="1"/>
            <a:r>
              <a:rPr lang="en-US" sz="1400" dirty="0">
                <a:solidFill>
                  <a:srgbClr val="000000"/>
                </a:solidFill>
              </a:rPr>
              <a:t>Data about facility use – helps to organize existing or new space to accommodate program changes and needs.</a:t>
            </a:r>
          </a:p>
          <a:p>
            <a:pPr marL="0" lvl="0" indent="0">
              <a:buNone/>
            </a:pPr>
            <a:r>
              <a:rPr lang="en-US" sz="1400" dirty="0">
                <a:solidFill>
                  <a:srgbClr val="000000"/>
                </a:solidFill>
              </a:rPr>
              <a:t>Planning demonstrates a strategy behind facility improvement decision making in order to maximize taxpayer dollars.</a:t>
            </a:r>
          </a:p>
          <a:p>
            <a:pPr marL="0" lvl="0" indent="0">
              <a:buNone/>
            </a:pPr>
            <a:r>
              <a:rPr lang="en-US" sz="1400" dirty="0">
                <a:solidFill>
                  <a:srgbClr val="000000"/>
                </a:solidFill>
              </a:rPr>
              <a:t>FMP Identifies priorities and options for each school and district facility and </a:t>
            </a:r>
            <a:r>
              <a:rPr lang="en-US" sz="1400" b="1" dirty="0">
                <a:solidFill>
                  <a:srgbClr val="000000"/>
                </a:solidFill>
              </a:rPr>
              <a:t>projects needed to meet priorities </a:t>
            </a:r>
          </a:p>
          <a:p>
            <a:pPr marL="0" lvl="0" indent="0">
              <a:buNone/>
            </a:pPr>
            <a:r>
              <a:rPr lang="en-US" sz="1400" dirty="0">
                <a:solidFill>
                  <a:srgbClr val="000000"/>
                </a:solidFill>
              </a:rPr>
              <a:t>FMP assigns financial resources to each project</a:t>
            </a:r>
          </a:p>
          <a:p>
            <a:pPr lvl="1"/>
            <a:r>
              <a:rPr lang="en-US" sz="1400" dirty="0">
                <a:solidFill>
                  <a:srgbClr val="000000"/>
                </a:solidFill>
              </a:rPr>
              <a:t>GO Bonds, SB-9/HB-33, Public School Capital Outlay Award </a:t>
            </a:r>
          </a:p>
          <a:p>
            <a:pPr marL="0" lvl="0" indent="0">
              <a:buNone/>
            </a:pPr>
            <a:r>
              <a:rPr lang="en-US" sz="1400" dirty="0">
                <a:solidFill>
                  <a:srgbClr val="000000"/>
                </a:solidFill>
              </a:rPr>
              <a:t>Establishes time frames for project implementation.</a:t>
            </a:r>
          </a:p>
        </p:txBody>
      </p:sp>
      <p:sp>
        <p:nvSpPr>
          <p:cNvPr id="7" name="TextBox 6"/>
          <p:cNvSpPr txBox="1"/>
          <p:nvPr/>
        </p:nvSpPr>
        <p:spPr>
          <a:xfrm>
            <a:off x="4231256" y="95653"/>
            <a:ext cx="4641010" cy="923330"/>
          </a:xfrm>
          <a:prstGeom prst="rect">
            <a:avLst/>
          </a:prstGeom>
          <a:solidFill>
            <a:schemeClr val="accent2"/>
          </a:solidFill>
          <a:ln w="19050">
            <a:solidFill>
              <a:schemeClr val="bg1"/>
            </a:solidFill>
          </a:ln>
        </p:spPr>
        <p:txBody>
          <a:bodyPr wrap="square" rtlCol="0">
            <a:spAutoFit/>
          </a:bodyPr>
          <a:lstStyle/>
          <a:p>
            <a:pPr algn="ctr"/>
            <a:r>
              <a:rPr lang="en-US" sz="1600" b="1" u="sng" dirty="0">
                <a:solidFill>
                  <a:schemeClr val="bg1"/>
                </a:solidFill>
                <a:latin typeface="Calibri" panose="020F0502020204030204" pitchFamily="34" charset="0"/>
                <a:cs typeface="Calibri" panose="020F0502020204030204" pitchFamily="34" charset="0"/>
              </a:rPr>
              <a:t>Facility Master Plan</a:t>
            </a:r>
          </a:p>
          <a:p>
            <a:pPr algn="ctr">
              <a:spcBef>
                <a:spcPts val="1200"/>
              </a:spcBef>
            </a:pPr>
            <a:r>
              <a:rPr lang="en-US" sz="1400" dirty="0">
                <a:solidFill>
                  <a:schemeClr val="bg1"/>
                </a:solidFill>
                <a:latin typeface="Calibri" panose="020F0502020204030204" pitchFamily="34" charset="0"/>
                <a:cs typeface="Calibri" panose="020F0502020204030204" pitchFamily="34" charset="0"/>
              </a:rPr>
              <a:t>An organizational management and budgeting tool that identifies priorities, critical facility capital and system needs</a:t>
            </a:r>
          </a:p>
        </p:txBody>
      </p:sp>
    </p:spTree>
    <p:extLst>
      <p:ext uri="{BB962C8B-B14F-4D97-AF65-F5344CB8AC3E}">
        <p14:creationId xmlns:p14="http://schemas.microsoft.com/office/powerpoint/2010/main" val="254516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7C29-BCD4-BDB1-F6E5-2E74D331E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98A20-C29E-7DBF-FA1E-7D38C69B43E9}"/>
              </a:ext>
            </a:extLst>
          </p:cNvPr>
          <p:cNvSpPr>
            <a:spLocks noGrp="1"/>
          </p:cNvSpPr>
          <p:nvPr>
            <p:ph type="title"/>
          </p:nvPr>
        </p:nvSpPr>
        <p:spPr>
          <a:xfrm>
            <a:off x="628650" y="1906059"/>
            <a:ext cx="7099787" cy="2978762"/>
          </a:xfrm>
        </p:spPr>
        <p:txBody>
          <a:bodyPr/>
          <a:lstStyle/>
          <a:p>
            <a:pPr algn="ctr"/>
            <a:r>
              <a:rPr lang="en-US" dirty="0"/>
              <a:t>Public School Capital Outlay Council</a:t>
            </a:r>
          </a:p>
        </p:txBody>
      </p:sp>
    </p:spTree>
    <p:extLst>
      <p:ext uri="{BB962C8B-B14F-4D97-AF65-F5344CB8AC3E}">
        <p14:creationId xmlns:p14="http://schemas.microsoft.com/office/powerpoint/2010/main" val="217022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6059"/>
            <a:ext cx="7099787" cy="2978762"/>
          </a:xfrm>
        </p:spPr>
        <p:txBody>
          <a:bodyPr/>
          <a:lstStyle/>
          <a:p>
            <a:pPr algn="ctr"/>
            <a:r>
              <a:rPr lang="en-US" dirty="0"/>
              <a:t>PSCOC </a:t>
            </a:r>
            <a:br>
              <a:rPr lang="en-US" dirty="0"/>
            </a:br>
            <a:r>
              <a:rPr lang="en-US" dirty="0"/>
              <a:t>Funding Programs</a:t>
            </a:r>
          </a:p>
        </p:txBody>
      </p:sp>
    </p:spTree>
    <p:extLst>
      <p:ext uri="{BB962C8B-B14F-4D97-AF65-F5344CB8AC3E}">
        <p14:creationId xmlns:p14="http://schemas.microsoft.com/office/powerpoint/2010/main" val="111043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7">
            <a:extLst>
              <a:ext uri="{FF2B5EF4-FFF2-40B4-BE49-F238E27FC236}">
                <a16:creationId xmlns:a16="http://schemas.microsoft.com/office/drawing/2014/main" id="{3BE52921-898C-4569-9D8A-F1C5E0ABE804}"/>
              </a:ext>
            </a:extLst>
          </p:cNvPr>
          <p:cNvSpPr>
            <a:spLocks noGrp="1"/>
          </p:cNvSpPr>
          <p:nvPr>
            <p:ph type="title"/>
          </p:nvPr>
        </p:nvSpPr>
        <p:spPr>
          <a:xfrm>
            <a:off x="-1524000" y="123827"/>
            <a:ext cx="12192000" cy="729359"/>
          </a:xfrm>
        </p:spPr>
        <p:txBody>
          <a:bodyPr>
            <a:normAutofit/>
          </a:bodyPr>
          <a:lstStyle/>
          <a:p>
            <a:pPr algn="ctr"/>
            <a:r>
              <a:rPr lang="en-US" dirty="0">
                <a:solidFill>
                  <a:schemeClr val="bg1"/>
                </a:solidFill>
              </a:rPr>
              <a:t>PSCOC Funding Programs</a:t>
            </a:r>
            <a:endParaRPr lang="en-US" sz="14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28433116"/>
              </p:ext>
            </p:extLst>
          </p:nvPr>
        </p:nvGraphicFramePr>
        <p:xfrm>
          <a:off x="694936" y="1247718"/>
          <a:ext cx="7754127" cy="5105400"/>
        </p:xfrm>
        <a:graphic>
          <a:graphicData uri="http://schemas.openxmlformats.org/drawingml/2006/table">
            <a:tbl>
              <a:tblPr firstRow="1" bandRow="1">
                <a:tableStyleId>{5C22544A-7EE6-4342-B048-85BDC9FD1C3A}</a:tableStyleId>
              </a:tblPr>
              <a:tblGrid>
                <a:gridCol w="1879538">
                  <a:extLst>
                    <a:ext uri="{9D8B030D-6E8A-4147-A177-3AD203B41FA5}">
                      <a16:colId xmlns:a16="http://schemas.microsoft.com/office/drawing/2014/main" val="4078308970"/>
                    </a:ext>
                  </a:extLst>
                </a:gridCol>
                <a:gridCol w="1508428">
                  <a:extLst>
                    <a:ext uri="{9D8B030D-6E8A-4147-A177-3AD203B41FA5}">
                      <a16:colId xmlns:a16="http://schemas.microsoft.com/office/drawing/2014/main" val="1307236211"/>
                    </a:ext>
                  </a:extLst>
                </a:gridCol>
                <a:gridCol w="1899006">
                  <a:extLst>
                    <a:ext uri="{9D8B030D-6E8A-4147-A177-3AD203B41FA5}">
                      <a16:colId xmlns:a16="http://schemas.microsoft.com/office/drawing/2014/main" val="4124025386"/>
                    </a:ext>
                  </a:extLst>
                </a:gridCol>
                <a:gridCol w="2467155">
                  <a:extLst>
                    <a:ext uri="{9D8B030D-6E8A-4147-A177-3AD203B41FA5}">
                      <a16:colId xmlns:a16="http://schemas.microsoft.com/office/drawing/2014/main" val="880367319"/>
                    </a:ext>
                  </a:extLst>
                </a:gridCol>
              </a:tblGrid>
              <a:tr h="274320">
                <a:tc gridSpan="3">
                  <a:txBody>
                    <a:bodyPr/>
                    <a:lstStyle/>
                    <a:p>
                      <a:pPr algn="l"/>
                      <a:r>
                        <a:rPr lang="en-US" sz="1600" dirty="0"/>
                        <a:t>PROGRAM</a:t>
                      </a:r>
                    </a:p>
                  </a:txBody>
                  <a:tcPr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a:p>
                  </a:txBody>
                  <a:tcPr/>
                </a:tc>
                <a:tc>
                  <a:txBody>
                    <a:bodyPr/>
                    <a:lstStyle/>
                    <a:p>
                      <a:r>
                        <a:rPr lang="en-US" sz="1600" dirty="0"/>
                        <a:t>ELIGIBILITY</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025273"/>
                  </a:ext>
                </a:extLst>
              </a:tr>
              <a:tr h="548640">
                <a:tc>
                  <a:txBody>
                    <a:bodyPr/>
                    <a:lstStyle/>
                    <a:p>
                      <a:pPr algn="l"/>
                      <a:r>
                        <a:rPr lang="en-US" sz="1600" b="1" u="none" dirty="0">
                          <a:solidFill>
                            <a:schemeClr val="bg1"/>
                          </a:solidFill>
                        </a:rPr>
                        <a:t>Standards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lvl="0"/>
                      <a:r>
                        <a:rPr lang="en-US" sz="1400" dirty="0"/>
                        <a:t>School</a:t>
                      </a:r>
                      <a:r>
                        <a:rPr lang="en-US" sz="1400" baseline="0" dirty="0"/>
                        <a:t> /  building replacement, renovation, </a:t>
                      </a:r>
                    </a:p>
                    <a:p>
                      <a:pPr lvl="0"/>
                      <a:r>
                        <a:rPr lang="en-US" sz="1400" baseline="0" dirty="0"/>
                        <a:t>or additions</a:t>
                      </a: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r>
                        <a:rPr lang="en-US" sz="1400" b="1" dirty="0">
                          <a:solidFill>
                            <a:srgbClr val="FF0000"/>
                          </a:solidFill>
                        </a:rPr>
                        <a:t>Top 100 </a:t>
                      </a:r>
                      <a:r>
                        <a:rPr lang="en-US" sz="1400" dirty="0"/>
                        <a:t>of</a:t>
                      </a:r>
                      <a:r>
                        <a:rPr lang="en-US" sz="1400" baseline="0" dirty="0"/>
                        <a:t> current ranking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46073148"/>
                  </a:ext>
                </a:extLst>
              </a:tr>
              <a:tr h="731520">
                <a:tc rowSpan="2">
                  <a:txBody>
                    <a:bodyPr/>
                    <a:lstStyle/>
                    <a:p>
                      <a:pPr algn="l"/>
                      <a:r>
                        <a:rPr lang="en-US" sz="1600" b="1" u="none" dirty="0">
                          <a:solidFill>
                            <a:schemeClr val="bg1"/>
                          </a:solidFill>
                        </a:rPr>
                        <a:t>Systems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lvl="0"/>
                      <a:r>
                        <a:rPr lang="en-US" sz="1400" dirty="0"/>
                        <a:t>Select building system replacement or upgrade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Exterior envelope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Mechanical</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Electrical</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Plumbing</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Special systems (fire detection/suppression, communications)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Site drainage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Utilities</a:t>
                      </a:r>
                      <a:endParaRPr lang="en-US"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solidFill>
                            <a:srgbClr val="FF0000"/>
                          </a:solidFill>
                        </a:rPr>
                        <a:t>Top 300 </a:t>
                      </a:r>
                      <a:r>
                        <a:rPr lang="en-US" sz="1400" dirty="0"/>
                        <a:t>of</a:t>
                      </a:r>
                      <a:r>
                        <a:rPr lang="en-US" sz="1400" baseline="0" dirty="0"/>
                        <a:t> current ranking, </a:t>
                      </a:r>
                    </a:p>
                    <a:p>
                      <a:r>
                        <a:rPr lang="en-US" sz="1400" i="1" baseline="0" dirty="0"/>
                        <a:t>or </a:t>
                      </a:r>
                      <a:r>
                        <a:rPr lang="en-US" sz="1400" baseline="0" dirty="0"/>
                        <a:t>Category 1 designation of a specific system in FAD</a:t>
                      </a: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2148187"/>
                  </a:ext>
                </a:extLst>
              </a:tr>
              <a:tr h="365760">
                <a:tc vMerge="1">
                  <a:txBody>
                    <a:bodyPr/>
                    <a:lstStyle/>
                    <a:p>
                      <a:pPr algn="l"/>
                      <a:endParaRPr lang="en-US" sz="1600" b="1" u="none" dirty="0">
                        <a:solidFill>
                          <a:schemeClr val="bg1"/>
                        </a:solidFill>
                      </a:endParaRPr>
                    </a:p>
                  </a:txBody>
                  <a:tcPr anchor="ctr">
                    <a:solidFill>
                      <a:schemeClr val="accent2"/>
                    </a:solidFill>
                  </a:tcPr>
                </a:tc>
                <a:tc gridSpan="2">
                  <a:txBody>
                    <a:bodyPr/>
                    <a:lstStyle/>
                    <a:p>
                      <a:pPr lvl="0"/>
                      <a:r>
                        <a:rPr lang="en-US" sz="1400" dirty="0"/>
                        <a:t>Demolition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txBody>
                  <a:tcPr anchor="ctr"/>
                </a:tc>
                <a:tc>
                  <a:txBody>
                    <a:bodyPr/>
                    <a:lstStyle/>
                    <a:p>
                      <a:r>
                        <a:rPr lang="en-US" sz="1400" dirty="0"/>
                        <a:t>Abandoned facility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65020145"/>
                  </a:ext>
                </a:extLst>
              </a:tr>
              <a:tr h="548640">
                <a:tc>
                  <a:txBody>
                    <a:bodyPr/>
                    <a:lstStyle/>
                    <a:p>
                      <a:pPr algn="l"/>
                      <a:r>
                        <a:rPr lang="en-US" sz="1600" b="1" u="none" dirty="0">
                          <a:solidFill>
                            <a:schemeClr val="bg1"/>
                          </a:solidFill>
                        </a:rPr>
                        <a:t>Pre-Kindergarten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lvl="0"/>
                      <a:r>
                        <a:rPr lang="en-US" sz="1400" dirty="0"/>
                        <a:t>Pre-Kindergarten</a:t>
                      </a:r>
                      <a:r>
                        <a:rPr lang="en-US" sz="1400" baseline="0" dirty="0"/>
                        <a:t> facilities and classrooms – renovation or additions</a:t>
                      </a: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r>
                        <a:rPr lang="en-US" sz="1400" dirty="0"/>
                        <a:t>Any</a:t>
                      </a:r>
                      <a:r>
                        <a:rPr lang="en-US" sz="1400" baseline="0" dirty="0"/>
                        <a:t> school facility, must have a Pre-K program</a:t>
                      </a: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33744528"/>
                  </a:ext>
                </a:extLst>
              </a:tr>
              <a:tr h="548640">
                <a:tc>
                  <a:txBody>
                    <a:bodyPr/>
                    <a:lstStyle/>
                    <a:p>
                      <a:pPr algn="l"/>
                      <a:r>
                        <a:rPr lang="en-US" sz="1600" b="1" u="none" dirty="0">
                          <a:solidFill>
                            <a:schemeClr val="bg1"/>
                          </a:solidFill>
                        </a:rPr>
                        <a:t>Teacher Housing</a:t>
                      </a:r>
                    </a:p>
                    <a:p>
                      <a:pPr algn="l"/>
                      <a:r>
                        <a:rPr lang="en-US" sz="1600" b="1" u="none" dirty="0">
                          <a:solidFill>
                            <a:schemeClr val="bg1"/>
                          </a:solidFill>
                        </a:rPr>
                        <a:t>On hold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lvl="0"/>
                      <a:r>
                        <a:rPr lang="en-US" sz="1400" dirty="0"/>
                        <a:t>Teacher housing</a:t>
                      </a:r>
                      <a:r>
                        <a:rPr lang="en-US" sz="1400" baseline="0" dirty="0"/>
                        <a:t> units in rural / tribal areas with no available housing</a:t>
                      </a: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r>
                        <a:rPr lang="en-US" sz="1400" dirty="0"/>
                        <a:t>No available</a:t>
                      </a:r>
                      <a:r>
                        <a:rPr lang="en-US" sz="1400" baseline="0" dirty="0"/>
                        <a:t> housing in rural community</a:t>
                      </a: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5506972"/>
                  </a:ext>
                </a:extLst>
              </a:tr>
              <a:tr h="548640">
                <a:tc>
                  <a:txBody>
                    <a:bodyPr/>
                    <a:lstStyle/>
                    <a:p>
                      <a:pPr algn="l"/>
                      <a:r>
                        <a:rPr lang="en-US" sz="1600" b="1" u="none" dirty="0">
                          <a:solidFill>
                            <a:schemeClr val="bg1"/>
                          </a:solidFill>
                        </a:rPr>
                        <a:t>Lease Assistance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r>
                        <a:rPr lang="en-US" sz="1400" dirty="0"/>
                        <a:t>Lease reimbursement</a:t>
                      </a:r>
                      <a:r>
                        <a:rPr lang="en-US" sz="1400" baseline="0" dirty="0"/>
                        <a:t> for charter schools </a:t>
                      </a:r>
                    </a:p>
                    <a:p>
                      <a:r>
                        <a:rPr lang="en-US" sz="1400" baseline="0" dirty="0"/>
                        <a:t>and district schools</a:t>
                      </a: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r>
                        <a:rPr lang="en-US" sz="1400" dirty="0"/>
                        <a:t>School leases facility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3478714"/>
                  </a:ext>
                </a:extLst>
              </a:tr>
              <a:tr h="548640">
                <a:tc>
                  <a:txBody>
                    <a:bodyPr/>
                    <a:lstStyle/>
                    <a:p>
                      <a:pPr algn="l"/>
                      <a:r>
                        <a:rPr lang="en-US" sz="1600" b="1" u="none" dirty="0">
                          <a:solidFill>
                            <a:schemeClr val="bg1"/>
                          </a:solidFill>
                        </a:rPr>
                        <a:t>Facilities Master Plan Assistance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r>
                        <a:rPr lang="en-US" sz="1400" dirty="0"/>
                        <a:t>FMP funding</a:t>
                      </a:r>
                      <a:r>
                        <a:rPr lang="en-US" sz="1400" baseline="0" dirty="0"/>
                        <a:t> a</a:t>
                      </a:r>
                      <a:r>
                        <a:rPr lang="en-US" sz="1400" dirty="0"/>
                        <a:t>ssistance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r>
                        <a:rPr lang="en-US" sz="1400" dirty="0"/>
                        <a:t>Five</a:t>
                      </a:r>
                      <a:r>
                        <a:rPr lang="en-US" sz="1400" baseline="0" dirty="0"/>
                        <a:t>-year master plan has expired, or is expiring soon</a:t>
                      </a:r>
                      <a:endParaRPr lang="en-US"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278803"/>
                  </a:ext>
                </a:extLst>
              </a:tr>
            </a:tbl>
          </a:graphicData>
        </a:graphic>
      </p:graphicFrame>
    </p:spTree>
    <p:extLst>
      <p:ext uri="{BB962C8B-B14F-4D97-AF65-F5344CB8AC3E}">
        <p14:creationId xmlns:p14="http://schemas.microsoft.com/office/powerpoint/2010/main" val="62804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itle 7">
            <a:extLst>
              <a:ext uri="{FF2B5EF4-FFF2-40B4-BE49-F238E27FC236}">
                <a16:creationId xmlns:a16="http://schemas.microsoft.com/office/drawing/2014/main" id="{3BE52921-898C-4569-9D8A-F1C5E0ABE804}"/>
              </a:ext>
            </a:extLst>
          </p:cNvPr>
          <p:cNvSpPr>
            <a:spLocks noGrp="1"/>
          </p:cNvSpPr>
          <p:nvPr>
            <p:ph type="title"/>
          </p:nvPr>
        </p:nvSpPr>
        <p:spPr>
          <a:xfrm>
            <a:off x="-1524000" y="123827"/>
            <a:ext cx="12192000" cy="729359"/>
          </a:xfrm>
        </p:spPr>
        <p:txBody>
          <a:bodyPr>
            <a:normAutofit/>
          </a:bodyPr>
          <a:lstStyle/>
          <a:p>
            <a:pPr algn="ctr"/>
            <a:r>
              <a:rPr lang="en-US" dirty="0">
                <a:solidFill>
                  <a:schemeClr val="bg1"/>
                </a:solidFill>
              </a:rPr>
              <a:t>PSCOC Funding - Requirements</a:t>
            </a:r>
          </a:p>
        </p:txBody>
      </p:sp>
      <p:sp>
        <p:nvSpPr>
          <p:cNvPr id="6"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0" y="1117100"/>
            <a:ext cx="9144000" cy="5612883"/>
          </a:xfrm>
          <a:prstGeom prst="rect">
            <a:avLst/>
          </a:prstGeom>
        </p:spPr>
        <p:txBody>
          <a:bodyPr anchor="t">
            <a:noAutofit/>
          </a:bodyPr>
          <a:lstStyle/>
          <a:p>
            <a:pPr lvl="0">
              <a:lnSpc>
                <a:spcPct val="100000"/>
              </a:lnSpc>
              <a:spcBef>
                <a:spcPts val="0"/>
              </a:spcBef>
              <a:buFont typeface="Wingdings" panose="05000000000000000000" pitchFamily="2" charset="2"/>
              <a:buChar char="q"/>
            </a:pPr>
            <a:endParaRPr lang="en-US" sz="1400" b="1" dirty="0">
              <a:solidFill>
                <a:schemeClr val="tx1"/>
              </a:solidFill>
              <a:latin typeface="Calibri" panose="020F0502020204030204" pitchFamily="34" charset="0"/>
              <a:cs typeface="Calibri" panose="020F0502020204030204" pitchFamily="34" charset="0"/>
            </a:endParaRPr>
          </a:p>
          <a:p>
            <a:pPr lvl="0">
              <a:lnSpc>
                <a:spcPct val="100000"/>
              </a:lnSpc>
              <a:spcBef>
                <a:spcPts val="0"/>
              </a:spcBef>
              <a:buFont typeface="Wingdings" panose="05000000000000000000" pitchFamily="2" charset="2"/>
              <a:buChar char="q"/>
            </a:pPr>
            <a:r>
              <a:rPr lang="en-US" sz="1400" b="1" dirty="0">
                <a:solidFill>
                  <a:schemeClr val="tx1"/>
                </a:solidFill>
                <a:latin typeface="Calibri" panose="020F0502020204030204" pitchFamily="34" charset="0"/>
                <a:cs typeface="Calibri" panose="020F0502020204030204" pitchFamily="34" charset="0"/>
              </a:rPr>
              <a:t>Weighted NM Condition Index: </a:t>
            </a:r>
            <a:r>
              <a:rPr lang="en-US" sz="1400" dirty="0">
                <a:solidFill>
                  <a:schemeClr val="tx1"/>
                </a:solidFill>
                <a:latin typeface="Calibri" panose="020F0502020204030204" pitchFamily="34" charset="0"/>
                <a:cs typeface="Calibri" panose="020F0502020204030204" pitchFamily="34" charset="0"/>
              </a:rPr>
              <a:t>To qualify for an award a district must be ranked in the current year </a:t>
            </a:r>
            <a:r>
              <a:rPr lang="en-US" sz="1400" dirty="0" err="1">
                <a:solidFill>
                  <a:schemeClr val="tx1"/>
                </a:solidFill>
                <a:latin typeface="Calibri" panose="020F0502020204030204" pitchFamily="34" charset="0"/>
                <a:cs typeface="Calibri" panose="020F0502020204030204" pitchFamily="34" charset="0"/>
              </a:rPr>
              <a:t>wNMCI</a:t>
            </a:r>
            <a:r>
              <a:rPr lang="en-US" sz="1400" dirty="0">
                <a:solidFill>
                  <a:schemeClr val="tx1"/>
                </a:solidFill>
                <a:latin typeface="Calibri" panose="020F0502020204030204" pitchFamily="34" charset="0"/>
                <a:cs typeface="Calibri" panose="020F0502020204030204" pitchFamily="34" charset="0"/>
              </a:rPr>
              <a:t> Ranking within the Top </a:t>
            </a:r>
            <a:r>
              <a:rPr lang="en-US" sz="1400" dirty="0">
                <a:solidFill>
                  <a:srgbClr val="EE0000"/>
                </a:solidFill>
                <a:latin typeface="Calibri" panose="020F0502020204030204" pitchFamily="34" charset="0"/>
                <a:cs typeface="Calibri" panose="020F0502020204030204" pitchFamily="34" charset="0"/>
              </a:rPr>
              <a:t>100</a:t>
            </a:r>
            <a:r>
              <a:rPr lang="en-US" sz="1400" dirty="0">
                <a:solidFill>
                  <a:schemeClr val="tx1"/>
                </a:solidFill>
                <a:latin typeface="Calibri" panose="020F0502020204030204" pitchFamily="34" charset="0"/>
                <a:cs typeface="Calibri" panose="020F0502020204030204" pitchFamily="34" charset="0"/>
              </a:rPr>
              <a:t> for Standards and top </a:t>
            </a:r>
            <a:r>
              <a:rPr lang="en-US" sz="1400" dirty="0">
                <a:solidFill>
                  <a:srgbClr val="EE0000"/>
                </a:solidFill>
                <a:latin typeface="Calibri" panose="020F0502020204030204" pitchFamily="34" charset="0"/>
                <a:cs typeface="Calibri" panose="020F0502020204030204" pitchFamily="34" charset="0"/>
              </a:rPr>
              <a:t>300</a:t>
            </a:r>
            <a:r>
              <a:rPr lang="en-US" sz="1400" dirty="0">
                <a:solidFill>
                  <a:schemeClr val="tx1"/>
                </a:solidFill>
                <a:latin typeface="Calibri" panose="020F0502020204030204" pitchFamily="34" charset="0"/>
                <a:cs typeface="Calibri" panose="020F0502020204030204" pitchFamily="34" charset="0"/>
              </a:rPr>
              <a:t> for Systems (</a:t>
            </a:r>
            <a:r>
              <a:rPr lang="en-US" sz="1400" dirty="0">
                <a:solidFill>
                  <a:srgbClr val="0000FF"/>
                </a:solidFill>
                <a:latin typeface="Calibri" panose="020F0502020204030204" pitchFamily="34" charset="0"/>
                <a:cs typeface="Calibri" panose="020F0502020204030204" pitchFamily="34" charset="0"/>
              </a:rPr>
              <a:t>NMSA Article 24, Chapter 22:-24-5 (B) (9)</a:t>
            </a:r>
            <a:r>
              <a:rPr lang="en-US" sz="1400" dirty="0">
                <a:solidFill>
                  <a:schemeClr val="tx1"/>
                </a:solidFill>
                <a:latin typeface="Calibri" panose="020F0502020204030204" pitchFamily="34" charset="0"/>
                <a:cs typeface="Calibri" panose="020F0502020204030204" pitchFamily="34" charset="0"/>
              </a:rPr>
              <a:t>).</a:t>
            </a:r>
          </a:p>
          <a:p>
            <a:pPr lvl="0">
              <a:lnSpc>
                <a:spcPct val="150000"/>
              </a:lnSpc>
              <a:spcBef>
                <a:spcPts val="0"/>
              </a:spcBef>
              <a:buFont typeface="Wingdings" panose="05000000000000000000" pitchFamily="2" charset="2"/>
              <a:buChar char="q"/>
            </a:pPr>
            <a:endParaRPr lang="en-US" sz="1400" dirty="0">
              <a:solidFill>
                <a:schemeClr val="tx1"/>
              </a:solidFill>
              <a:latin typeface="Calibri" panose="020F0502020204030204" pitchFamily="34" charset="0"/>
              <a:cs typeface="Calibri" panose="020F0502020204030204" pitchFamily="34" charset="0"/>
            </a:endParaRPr>
          </a:p>
          <a:p>
            <a:pPr lvl="0">
              <a:lnSpc>
                <a:spcPct val="100000"/>
              </a:lnSpc>
              <a:spcBef>
                <a:spcPts val="0"/>
              </a:spcBef>
              <a:buFont typeface="Wingdings" panose="05000000000000000000" pitchFamily="2" charset="2"/>
              <a:buChar char="q"/>
            </a:pPr>
            <a:r>
              <a:rPr lang="en-US" sz="1400" b="1" dirty="0">
                <a:solidFill>
                  <a:schemeClr val="tx1"/>
                </a:solidFill>
                <a:latin typeface="Calibri" panose="020F0502020204030204" pitchFamily="34" charset="0"/>
                <a:cs typeface="Calibri" panose="020F0502020204030204" pitchFamily="34" charset="0"/>
              </a:rPr>
              <a:t> District Local Match percentage is available at the time of award.</a:t>
            </a:r>
          </a:p>
          <a:p>
            <a:pPr lvl="1">
              <a:lnSpc>
                <a:spcPct val="150000"/>
              </a:lnSpc>
              <a:spcBef>
                <a:spcPts val="0"/>
              </a:spcBef>
              <a:buFont typeface="Wingdings" panose="05000000000000000000" pitchFamily="2" charset="2"/>
              <a:buChar char="q"/>
            </a:pPr>
            <a:r>
              <a:rPr lang="en-US" sz="1200" dirty="0">
                <a:solidFill>
                  <a:schemeClr val="tx1"/>
                </a:solidFill>
                <a:latin typeface="Calibri" panose="020F0502020204030204" pitchFamily="34" charset="0"/>
                <a:cs typeface="Calibri" panose="020F0502020204030204" pitchFamily="34" charset="0"/>
              </a:rPr>
              <a:t>Local Match Reduction Opportunities</a:t>
            </a:r>
          </a:p>
          <a:p>
            <a:pPr marL="457189" lvl="1" indent="0">
              <a:lnSpc>
                <a:spcPct val="150000"/>
              </a:lnSpc>
              <a:spcBef>
                <a:spcPts val="0"/>
              </a:spcBef>
              <a:buNone/>
            </a:pPr>
            <a:endParaRPr lang="en-US" sz="1200" dirty="0">
              <a:solidFill>
                <a:schemeClr val="tx1"/>
              </a:solidFill>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q"/>
            </a:pPr>
            <a:r>
              <a:rPr lang="en-US" sz="1400" b="1" dirty="0">
                <a:solidFill>
                  <a:schemeClr val="tx1"/>
                </a:solidFill>
                <a:latin typeface="Calibri" panose="020F0502020204030204" pitchFamily="34" charset="0"/>
                <a:cs typeface="Calibri" panose="020F0502020204030204" pitchFamily="34" charset="0"/>
              </a:rPr>
              <a:t>Current and approved Facility Master Plan (FMP): </a:t>
            </a:r>
            <a:r>
              <a:rPr lang="en-US" sz="1400" b="1" i="1" dirty="0">
                <a:solidFill>
                  <a:srgbClr val="0000FF"/>
                </a:solidFill>
                <a:latin typeface="Calibri" panose="020F0502020204030204" pitchFamily="34" charset="0"/>
                <a:cs typeface="Calibri" panose="020F0502020204030204" pitchFamily="34" charset="0"/>
              </a:rPr>
              <a:t>Section 22-24-5.B (11) NMSA 1978 </a:t>
            </a:r>
            <a:r>
              <a:rPr lang="en-US" sz="1400" dirty="0">
                <a:solidFill>
                  <a:srgbClr val="0000FF"/>
                </a:solidFill>
                <a:latin typeface="Calibri" panose="020F0502020204030204" pitchFamily="34" charset="0"/>
                <a:cs typeface="Calibri" panose="020F0502020204030204" pitchFamily="34" charset="0"/>
              </a:rPr>
              <a:t>states a district seeking public school capital outlay funding must submit a 5-year facilities master plan (FMP).</a:t>
            </a:r>
          </a:p>
          <a:p>
            <a:pPr lvl="1">
              <a:lnSpc>
                <a:spcPct val="150000"/>
              </a:lnSpc>
              <a:spcBef>
                <a:spcPts val="0"/>
              </a:spcBef>
              <a:buFont typeface="Wingdings" panose="05000000000000000000" pitchFamily="2" charset="2"/>
              <a:buChar char="q"/>
            </a:pPr>
            <a:r>
              <a:rPr lang="en-US" sz="1200" dirty="0">
                <a:solidFill>
                  <a:schemeClr val="tx1"/>
                </a:solidFill>
                <a:latin typeface="Calibri" panose="020F0502020204030204" pitchFamily="34" charset="0"/>
                <a:cs typeface="Calibri" panose="020F0502020204030204" pitchFamily="34" charset="0"/>
              </a:rPr>
              <a:t>Updated on a five-year cycle</a:t>
            </a:r>
          </a:p>
          <a:p>
            <a:pPr lvl="1">
              <a:lnSpc>
                <a:spcPct val="150000"/>
              </a:lnSpc>
              <a:spcBef>
                <a:spcPts val="0"/>
              </a:spcBef>
              <a:buFont typeface="Wingdings" panose="05000000000000000000" pitchFamily="2" charset="2"/>
              <a:buChar char="q"/>
            </a:pPr>
            <a:r>
              <a:rPr lang="en-US" sz="1200" dirty="0">
                <a:solidFill>
                  <a:schemeClr val="tx1"/>
                </a:solidFill>
                <a:latin typeface="Calibri" panose="020F0502020204030204" pitchFamily="34" charset="0"/>
                <a:cs typeface="Calibri" panose="020F0502020204030204" pitchFamily="34" charset="0"/>
              </a:rPr>
              <a:t>FMP prioritizes application request as a need / potential project</a:t>
            </a:r>
          </a:p>
          <a:p>
            <a:pPr lvl="1">
              <a:lnSpc>
                <a:spcPct val="150000"/>
              </a:lnSpc>
              <a:spcBef>
                <a:spcPts val="0"/>
              </a:spcBef>
              <a:buFont typeface="Wingdings" panose="05000000000000000000" pitchFamily="2" charset="2"/>
              <a:buChar char="q"/>
            </a:pPr>
            <a:endParaRPr lang="en-US" sz="1200" dirty="0">
              <a:solidFill>
                <a:schemeClr val="tx1"/>
              </a:solidFill>
              <a:latin typeface="Calibri" panose="020F0502020204030204" pitchFamily="34" charset="0"/>
              <a:cs typeface="Calibri" panose="020F0502020204030204" pitchFamily="34" charset="0"/>
            </a:endParaRPr>
          </a:p>
          <a:p>
            <a:pPr lvl="0">
              <a:lnSpc>
                <a:spcPct val="100000"/>
              </a:lnSpc>
              <a:spcBef>
                <a:spcPts val="0"/>
              </a:spcBef>
              <a:buFont typeface="Wingdings" panose="05000000000000000000" pitchFamily="2" charset="2"/>
              <a:buChar char="q"/>
            </a:pPr>
            <a:r>
              <a:rPr lang="en-US" sz="1400" b="1" dirty="0">
                <a:solidFill>
                  <a:schemeClr val="tx1"/>
                </a:solidFill>
                <a:latin typeface="Calibri" panose="020F0502020204030204" pitchFamily="34" charset="0"/>
                <a:cs typeface="Calibri" panose="020F0502020204030204" pitchFamily="34" charset="0"/>
              </a:rPr>
              <a:t>Current and approved Preventive Maintenance (PM) Plan: </a:t>
            </a:r>
            <a:r>
              <a:rPr lang="en-US" sz="1400" dirty="0">
                <a:solidFill>
                  <a:srgbClr val="0000FF"/>
                </a:solidFill>
                <a:latin typeface="Calibri" panose="020F0502020204030204" pitchFamily="34" charset="0"/>
                <a:cs typeface="Calibri" panose="020F0502020204030204" pitchFamily="34" charset="0"/>
              </a:rPr>
              <a:t>NM State Statute (</a:t>
            </a:r>
            <a:r>
              <a:rPr lang="en-US" sz="1400" i="1" dirty="0">
                <a:solidFill>
                  <a:srgbClr val="0000FF"/>
                </a:solidFill>
                <a:latin typeface="Calibri" panose="020F0502020204030204" pitchFamily="34" charset="0"/>
                <a:cs typeface="Calibri" panose="020F0502020204030204" pitchFamily="34" charset="0"/>
              </a:rPr>
              <a:t>22-24-5.3.NMSA 1978, Preventive Maintenance Plans; Guidelines; Approval and 6.27.3.11 NMAC</a:t>
            </a:r>
            <a:r>
              <a:rPr lang="en-US" sz="1400" dirty="0">
                <a:solidFill>
                  <a:srgbClr val="0000FF"/>
                </a:solidFill>
                <a:latin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cs typeface="Calibri" panose="020F0502020204030204" pitchFamily="34" charset="0"/>
              </a:rPr>
              <a:t> </a:t>
            </a:r>
          </a:p>
          <a:p>
            <a:pPr lvl="1">
              <a:lnSpc>
                <a:spcPct val="150000"/>
              </a:lnSpc>
              <a:spcBef>
                <a:spcPts val="0"/>
              </a:spcBef>
              <a:buFont typeface="Wingdings" panose="05000000000000000000" pitchFamily="2" charset="2"/>
              <a:buChar char="q"/>
            </a:pPr>
            <a:r>
              <a:rPr lang="en-US" sz="1200" dirty="0">
                <a:solidFill>
                  <a:schemeClr val="tx1"/>
                </a:solidFill>
                <a:latin typeface="Calibri" panose="020F0502020204030204" pitchFamily="34" charset="0"/>
                <a:cs typeface="Calibri" panose="020F0502020204030204" pitchFamily="34" charset="0"/>
              </a:rPr>
              <a:t>Must be updated annually</a:t>
            </a:r>
          </a:p>
          <a:p>
            <a:pPr lvl="1">
              <a:lnSpc>
                <a:spcPct val="150000"/>
              </a:lnSpc>
              <a:spcBef>
                <a:spcPts val="0"/>
              </a:spcBef>
              <a:buFont typeface="Wingdings" panose="05000000000000000000" pitchFamily="2" charset="2"/>
              <a:buChar char="q"/>
            </a:pPr>
            <a:endParaRPr lang="en-US" sz="1200" dirty="0">
              <a:solidFill>
                <a:schemeClr val="tx1"/>
              </a:solidFill>
              <a:latin typeface="Calibri" panose="020F0502020204030204" pitchFamily="34" charset="0"/>
              <a:cs typeface="Calibri" panose="020F0502020204030204" pitchFamily="34" charset="0"/>
            </a:endParaRPr>
          </a:p>
          <a:p>
            <a:pPr lvl="0">
              <a:lnSpc>
                <a:spcPct val="100000"/>
              </a:lnSpc>
              <a:spcBef>
                <a:spcPts val="0"/>
              </a:spcBef>
              <a:buFont typeface="Wingdings" panose="05000000000000000000" pitchFamily="2" charset="2"/>
              <a:buChar char="q"/>
            </a:pPr>
            <a:r>
              <a:rPr lang="en-US" sz="1400" b="1" dirty="0">
                <a:solidFill>
                  <a:schemeClr val="tx1"/>
                </a:solidFill>
                <a:latin typeface="Calibri" panose="020F0502020204030204" pitchFamily="34" charset="0"/>
                <a:cs typeface="Calibri" panose="020F0502020204030204" pitchFamily="34" charset="0"/>
              </a:rPr>
              <a:t>District use of Facility Information Maintenance System (FIMS): </a:t>
            </a:r>
            <a:r>
              <a:rPr lang="en-US" sz="1400" dirty="0">
                <a:solidFill>
                  <a:srgbClr val="0000FF"/>
                </a:solidFill>
              </a:rPr>
              <a:t>NM State Statute (</a:t>
            </a:r>
            <a:r>
              <a:rPr lang="en-US" sz="1400" b="1" dirty="0">
                <a:solidFill>
                  <a:srgbClr val="0000FF"/>
                </a:solidFill>
              </a:rPr>
              <a:t>NMSA 22-24-5.5 NMSA 1978</a:t>
            </a:r>
            <a:r>
              <a:rPr lang="en-US" sz="1400" dirty="0">
                <a:solidFill>
                  <a:srgbClr val="0000FF"/>
                </a:solidFill>
              </a:rPr>
              <a:t>)</a:t>
            </a:r>
            <a:r>
              <a:rPr lang="en-US" sz="1400" dirty="0">
                <a:solidFill>
                  <a:schemeClr val="tx1"/>
                </a:solidFill>
              </a:rPr>
              <a:t>. </a:t>
            </a:r>
          </a:p>
          <a:p>
            <a:pPr lvl="1">
              <a:lnSpc>
                <a:spcPct val="100000"/>
              </a:lnSpc>
              <a:spcBef>
                <a:spcPts val="0"/>
              </a:spcBef>
              <a:buFont typeface="Wingdings" panose="05000000000000000000" pitchFamily="2" charset="2"/>
              <a:buChar char="q"/>
            </a:pPr>
            <a:r>
              <a:rPr lang="en-US" sz="1200" dirty="0">
                <a:solidFill>
                  <a:schemeClr val="tx1"/>
                </a:solidFill>
              </a:rPr>
              <a:t>Since 2005 the Public School Capital Outlay Council (PSCOC) has required districts to use the Facility Information Management System (FIMS) as a prerequisite for awarding capital outlay funding</a:t>
            </a:r>
            <a:r>
              <a:rPr lang="en-US" sz="1200" b="1" dirty="0"/>
              <a:t>.</a:t>
            </a:r>
          </a:p>
          <a:p>
            <a:pPr lvl="1">
              <a:lnSpc>
                <a:spcPct val="100000"/>
              </a:lnSpc>
              <a:spcBef>
                <a:spcPts val="0"/>
              </a:spcBef>
              <a:buFont typeface="Wingdings" panose="05000000000000000000" pitchFamily="2" charset="2"/>
              <a:buChar char="q"/>
            </a:pPr>
            <a:endParaRPr lang="en-US" sz="1400" dirty="0">
              <a:solidFill>
                <a:schemeClr val="tx1"/>
              </a:solidFill>
              <a:latin typeface="Calibri" panose="020F0502020204030204" pitchFamily="34" charset="0"/>
              <a:cs typeface="Calibri" panose="020F0502020204030204" pitchFamily="34" charset="0"/>
            </a:endParaRPr>
          </a:p>
          <a:p>
            <a:pPr lvl="0">
              <a:lnSpc>
                <a:spcPct val="150000"/>
              </a:lnSpc>
              <a:spcBef>
                <a:spcPts val="0"/>
              </a:spcBef>
              <a:buFont typeface="Wingdings" panose="05000000000000000000" pitchFamily="2" charset="2"/>
              <a:buChar char="q"/>
            </a:pPr>
            <a:r>
              <a:rPr lang="en-US" sz="1400" b="1" dirty="0">
                <a:solidFill>
                  <a:schemeClr val="tx1"/>
                </a:solidFill>
                <a:latin typeface="Calibri" panose="020F0502020204030204" pitchFamily="34" charset="0"/>
                <a:cs typeface="Calibri" panose="020F0502020204030204" pitchFamily="34" charset="0"/>
              </a:rPr>
              <a:t>Facility Maintenance Assessment Report (FMAR): </a:t>
            </a:r>
            <a:r>
              <a:rPr lang="en-US" sz="1400" dirty="0">
                <a:solidFill>
                  <a:schemeClr val="tx1"/>
                </a:solidFill>
                <a:latin typeface="Calibri" panose="020F0502020204030204" pitchFamily="34" charset="0"/>
                <a:cs typeface="Calibri" panose="020F0502020204030204" pitchFamily="34" charset="0"/>
              </a:rPr>
              <a:t>Recommended</a:t>
            </a:r>
            <a:r>
              <a:rPr lang="en-US" sz="1400" b="1" dirty="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minimal score of </a:t>
            </a:r>
            <a:r>
              <a:rPr lang="en-US" sz="1400" u="sng" dirty="0">
                <a:solidFill>
                  <a:schemeClr val="tx1"/>
                </a:solidFill>
                <a:latin typeface="Calibri" panose="020F0502020204030204" pitchFamily="34" charset="0"/>
                <a:cs typeface="Calibri" panose="020F0502020204030204" pitchFamily="34" charset="0"/>
              </a:rPr>
              <a:t>70%, satisfactory</a:t>
            </a:r>
          </a:p>
        </p:txBody>
      </p:sp>
    </p:spTree>
    <p:extLst>
      <p:ext uri="{BB962C8B-B14F-4D97-AF65-F5344CB8AC3E}">
        <p14:creationId xmlns:p14="http://schemas.microsoft.com/office/powerpoint/2010/main" val="148108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962" y="2014644"/>
            <a:ext cx="3360506" cy="1818655"/>
          </a:xfrm>
        </p:spPr>
        <p:txBody>
          <a:bodyPr/>
          <a:lstStyle/>
          <a:p>
            <a:r>
              <a:rPr lang="en-US" dirty="0"/>
              <a:t>State / Local Match</a:t>
            </a:r>
            <a:endParaRPr lang="en-US" dirty="0">
              <a:solidFill>
                <a:srgbClr val="EE0000"/>
              </a:solidFill>
            </a:endParaRPr>
          </a:p>
        </p:txBody>
      </p:sp>
      <p:sp>
        <p:nvSpPr>
          <p:cNvPr id="5" name="Rectangle 4"/>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231256" y="665040"/>
            <a:ext cx="4641010" cy="3976647"/>
          </a:xfrm>
          <a:prstGeom prst="rect">
            <a:avLst/>
          </a:prstGeom>
        </p:spPr>
        <p:txBody>
          <a:bodyPr anchor="t">
            <a:noAutofit/>
          </a:bodyPr>
          <a:lstStyle/>
          <a:p>
            <a:pPr marL="171450" lvl="0" indent="-171450"/>
            <a:r>
              <a:rPr lang="en-US" sz="1400" dirty="0">
                <a:solidFill>
                  <a:schemeClr val="tx1"/>
                </a:solidFill>
                <a:latin typeface="Calibri" panose="020F0502020204030204" pitchFamily="34" charset="0"/>
                <a:cs typeface="Calibri" panose="020F0502020204030204" pitchFamily="34" charset="0"/>
              </a:rPr>
              <a:t>Capital funding for public school facilities is a shared responsibility between the State and school districts.</a:t>
            </a:r>
          </a:p>
          <a:p>
            <a:pPr marL="171450" lvl="0" indent="-171450"/>
            <a:r>
              <a:rPr lang="en-US" sz="1400" dirty="0">
                <a:solidFill>
                  <a:schemeClr val="tx1"/>
                </a:solidFill>
                <a:latin typeface="Calibri" panose="020F0502020204030204" pitchFamily="34" charset="0"/>
                <a:cs typeface="Calibri" panose="020F0502020204030204" pitchFamily="34" charset="0"/>
              </a:rPr>
              <a:t>Each school district is assigned a Local Match percentage.</a:t>
            </a:r>
          </a:p>
          <a:p>
            <a:pPr marL="171461" indent="-171450"/>
            <a:r>
              <a:rPr lang="en-US" sz="1400" dirty="0">
                <a:solidFill>
                  <a:schemeClr val="tx1"/>
                </a:solidFill>
                <a:latin typeface="Calibri" panose="020F0502020204030204" pitchFamily="34" charset="0"/>
                <a:cs typeface="Calibri" panose="020F0502020204030204" pitchFamily="34" charset="0"/>
              </a:rPr>
              <a:t>District is responsible for funding this percentage of the total project cost for a PSCOC funded project / award. </a:t>
            </a:r>
          </a:p>
          <a:p>
            <a:pPr marL="171473" indent="-171450"/>
            <a:r>
              <a:rPr lang="en-US" sz="1400" dirty="0">
                <a:solidFill>
                  <a:schemeClr val="tx1"/>
                </a:solidFill>
                <a:latin typeface="Calibri" panose="020F0502020204030204" pitchFamily="34" charset="0"/>
                <a:cs typeface="Calibri" panose="020F0502020204030204" pitchFamily="34" charset="0"/>
              </a:rPr>
              <a:t>Districts may apply for a Local Match Reduction (waiver) if it meets eligibility and proves financial need.</a:t>
            </a:r>
          </a:p>
          <a:p>
            <a:pPr marL="23" indent="0">
              <a:buNone/>
            </a:pPr>
            <a:endParaRPr lang="en-US" sz="1400" dirty="0">
              <a:solidFill>
                <a:schemeClr val="tx1"/>
              </a:solidFill>
              <a:latin typeface="Calibri" panose="020F0502020204030204" pitchFamily="34" charset="0"/>
              <a:cs typeface="Calibri" panose="020F0502020204030204" pitchFamily="34" charset="0"/>
            </a:endParaRPr>
          </a:p>
          <a:p>
            <a:endParaRPr lang="en-US" sz="1400"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4445708" y="2987235"/>
            <a:ext cx="4321834" cy="1354217"/>
          </a:xfrm>
          <a:prstGeom prst="rect">
            <a:avLst/>
          </a:prstGeom>
          <a:solidFill>
            <a:schemeClr val="accent2"/>
          </a:solidFill>
          <a:ln w="19050">
            <a:solidFill>
              <a:schemeClr val="bg1"/>
            </a:solidFill>
          </a:ln>
        </p:spPr>
        <p:txBody>
          <a:bodyPr wrap="square" rtlCol="0">
            <a:spAutoFit/>
          </a:bodyPr>
          <a:lstStyle/>
          <a:p>
            <a:pPr algn="ctr"/>
            <a:r>
              <a:rPr lang="en-US" sz="1600" b="1" u="sng" dirty="0">
                <a:solidFill>
                  <a:schemeClr val="bg1"/>
                </a:solidFill>
                <a:latin typeface="Calibri" panose="020F0502020204030204" pitchFamily="34" charset="0"/>
                <a:cs typeface="Calibri" panose="020F0502020204030204" pitchFamily="34" charset="0"/>
              </a:rPr>
              <a:t>2023 Senate Bill 131</a:t>
            </a:r>
          </a:p>
          <a:p>
            <a:pPr>
              <a:spcBef>
                <a:spcPts val="1200"/>
              </a:spcBef>
            </a:pPr>
            <a:r>
              <a:rPr lang="en-US" sz="1400" dirty="0">
                <a:solidFill>
                  <a:schemeClr val="bg1"/>
                </a:solidFill>
                <a:latin typeface="Calibri" panose="020F0502020204030204" pitchFamily="34" charset="0"/>
                <a:cs typeface="Calibri" panose="020F0502020204030204" pitchFamily="34" charset="0"/>
              </a:rPr>
              <a:t>Reduced Local Matches by </a:t>
            </a: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1/3 for districts with more than 200 MEM</a:t>
            </a: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½ for districts with less than 200 MEM or fewer</a:t>
            </a: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½ for all Pre-Kindergarten Projects</a:t>
            </a:r>
          </a:p>
        </p:txBody>
      </p:sp>
      <p:sp>
        <p:nvSpPr>
          <p:cNvPr id="6" name="TextBox 5"/>
          <p:cNvSpPr txBox="1"/>
          <p:nvPr/>
        </p:nvSpPr>
        <p:spPr>
          <a:xfrm>
            <a:off x="4445708" y="5583858"/>
            <a:ext cx="4321834" cy="584775"/>
          </a:xfrm>
          <a:prstGeom prst="rect">
            <a:avLst/>
          </a:prstGeom>
          <a:solidFill>
            <a:schemeClr val="accent1"/>
          </a:solidFill>
          <a:ln w="19050">
            <a:solidFill>
              <a:schemeClr val="bg1"/>
            </a:solidFill>
          </a:ln>
        </p:spPr>
        <p:txBody>
          <a:bodyPr wrap="square" rtlCol="0">
            <a:spAutoFit/>
          </a:bodyPr>
          <a:lstStyle/>
          <a:p>
            <a:pPr>
              <a:spcBef>
                <a:spcPts val="1200"/>
              </a:spcBef>
            </a:pPr>
            <a:r>
              <a:rPr lang="en-US" sz="1600" dirty="0">
                <a:solidFill>
                  <a:schemeClr val="bg1"/>
                </a:solidFill>
              </a:rPr>
              <a:t>FY26 State/Local Match percentages are posted on the PSFA Capital Funding webpage:   www.psfa.org</a:t>
            </a:r>
            <a:endParaRPr lang="en-US" sz="1400" dirty="0">
              <a:solidFill>
                <a:schemeClr val="bg1"/>
              </a:solidFill>
            </a:endParaRPr>
          </a:p>
        </p:txBody>
      </p:sp>
      <p:sp>
        <p:nvSpPr>
          <p:cNvPr id="7" name="TextBox 6">
            <a:extLst>
              <a:ext uri="{FF2B5EF4-FFF2-40B4-BE49-F238E27FC236}">
                <a16:creationId xmlns:a16="http://schemas.microsoft.com/office/drawing/2014/main" id="{05CB77EE-8C1E-9327-D3CB-531D80DC1926}"/>
              </a:ext>
            </a:extLst>
          </p:cNvPr>
          <p:cNvSpPr txBox="1"/>
          <p:nvPr/>
        </p:nvSpPr>
        <p:spPr>
          <a:xfrm>
            <a:off x="129395" y="3949971"/>
            <a:ext cx="3725405" cy="758606"/>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Tx/>
              <a:buSzTx/>
              <a:tabLst/>
              <a:defRPr/>
            </a:pPr>
            <a:r>
              <a:rPr lang="en-US" sz="1600" dirty="0">
                <a:solidFill>
                  <a:schemeClr val="bg1"/>
                </a:solidFill>
                <a:latin typeface="Aptos" panose="02110004020202020204"/>
                <a:cs typeface="+mn-cs"/>
              </a:rPr>
              <a:t>Public school capital outlay projects; application; grant assistance, § 22-24-5.B.(5) NMSA197</a:t>
            </a:r>
            <a:r>
              <a:rPr lang="en-US" sz="1600" dirty="0">
                <a:solidFill>
                  <a:schemeClr val="bg1"/>
                </a:solidFill>
                <a:latin typeface="Aptos" panose="02110004020202020204"/>
              </a:rPr>
              <a:t>8</a:t>
            </a:r>
            <a:endParaRPr lang="en-US" sz="1600" dirty="0">
              <a:solidFill>
                <a:schemeClr val="bg1"/>
              </a:solidFill>
              <a:latin typeface="Aptos" panose="02110004020202020204"/>
              <a:cs typeface="+mn-cs"/>
            </a:endParaRPr>
          </a:p>
        </p:txBody>
      </p:sp>
    </p:spTree>
    <p:extLst>
      <p:ext uri="{BB962C8B-B14F-4D97-AF65-F5344CB8AC3E}">
        <p14:creationId xmlns:p14="http://schemas.microsoft.com/office/powerpoint/2010/main" val="20452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8" y="2040523"/>
            <a:ext cx="3360506" cy="1818655"/>
          </a:xfrm>
        </p:spPr>
        <p:txBody>
          <a:bodyPr/>
          <a:lstStyle/>
          <a:p>
            <a:r>
              <a:rPr lang="en-US" dirty="0"/>
              <a:t>How to Apply</a:t>
            </a:r>
          </a:p>
        </p:txBody>
      </p:sp>
      <p:sp>
        <p:nvSpPr>
          <p:cNvPr id="5" name="Rectangle 4"/>
          <p:cNvSpPr/>
          <p:nvPr/>
        </p:nvSpPr>
        <p:spPr>
          <a:xfrm>
            <a:off x="3959525" y="0"/>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166558" y="444498"/>
            <a:ext cx="4977442" cy="1170855"/>
          </a:xfrm>
          <a:prstGeom prst="rect">
            <a:avLst/>
          </a:prstGeom>
        </p:spPr>
        <p:txBody>
          <a:bodyPr anchor="t">
            <a:normAutofit/>
          </a:bodyPr>
          <a:lstStyle/>
          <a:p>
            <a:pPr marL="0" indent="0" fontAlgn="base" hangingPunct="0">
              <a:lnSpc>
                <a:spcPct val="100000"/>
              </a:lnSpc>
              <a:spcBef>
                <a:spcPct val="20000"/>
              </a:spcBef>
              <a:spcAft>
                <a:spcPct val="0"/>
              </a:spcAft>
              <a:buClr>
                <a:schemeClr val="accent6"/>
              </a:buClr>
              <a:buNone/>
              <a:defRPr/>
            </a:pPr>
            <a:r>
              <a:rPr lang="en-US" sz="1400" dirty="0">
                <a:solidFill>
                  <a:schemeClr val="tx1"/>
                </a:solidFill>
                <a:latin typeface="Calibri" panose="020F0502020204030204" pitchFamily="34" charset="0"/>
                <a:cs typeface="Calibri" panose="020F0502020204030204" pitchFamily="34" charset="0"/>
              </a:rPr>
              <a:t>District submits a </a:t>
            </a:r>
            <a:r>
              <a:rPr lang="en-US" sz="1400" b="1" dirty="0">
                <a:solidFill>
                  <a:schemeClr val="tx1"/>
                </a:solidFill>
                <a:latin typeface="Calibri" panose="020F0502020204030204" pitchFamily="34" charset="0"/>
                <a:cs typeface="Calibri" panose="020F0502020204030204" pitchFamily="34" charset="0"/>
              </a:rPr>
              <a:t>Pre-Application (letter of intent)</a:t>
            </a:r>
            <a:r>
              <a:rPr lang="en-US" sz="1400" dirty="0">
                <a:solidFill>
                  <a:schemeClr val="tx1"/>
                </a:solidFill>
                <a:latin typeface="Calibri" panose="020F0502020204030204" pitchFamily="34" charset="0"/>
                <a:cs typeface="Calibri" panose="020F0502020204030204" pitchFamily="34" charset="0"/>
              </a:rPr>
              <a:t> to PSFA.</a:t>
            </a: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endParaRPr lang="en-US" sz="1400" dirty="0">
              <a:solidFill>
                <a:schemeClr val="tx1"/>
              </a:solidFill>
              <a:latin typeface="Calibri" panose="020F0502020204030204" pitchFamily="34" charset="0"/>
              <a:cs typeface="Calibri" panose="020F0502020204030204" pitchFamily="34" charset="0"/>
            </a:endParaRPr>
          </a:p>
        </p:txBody>
      </p:sp>
      <p:sp>
        <p:nvSpPr>
          <p:cNvPr id="6"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257135" y="900529"/>
            <a:ext cx="4589254" cy="4817216"/>
          </a:xfrm>
          <a:prstGeom prst="rect">
            <a:avLst/>
          </a:prstGeom>
          <a:solidFill>
            <a:schemeClr val="bg1">
              <a:lumMod val="85000"/>
            </a:schemeClr>
          </a:solidFill>
          <a:ln w="28575">
            <a:solidFill>
              <a:schemeClr val="accent2"/>
            </a:solidFill>
          </a:ln>
        </p:spPr>
        <p:txBody>
          <a:bodyPr anchor="t">
            <a:normAutofit/>
          </a:bodyPr>
          <a:lstStyle/>
          <a:p>
            <a:pPr marL="455613" lvl="1" indent="-171450">
              <a:buNone/>
            </a:pPr>
            <a:endParaRPr lang="en-US" sz="1200" dirty="0">
              <a:solidFill>
                <a:schemeClr val="tx1"/>
              </a:solidFill>
              <a:latin typeface="Calibri" panose="020F0502020204030204" pitchFamily="34" charset="0"/>
              <a:cs typeface="Calibri" panose="020F0502020204030204" pitchFamily="34" charset="0"/>
            </a:endParaRPr>
          </a:p>
          <a:p>
            <a:pPr marL="455613" lvl="1" indent="-171450">
              <a:buNone/>
            </a:pPr>
            <a:r>
              <a:rPr lang="en-US" sz="1200" dirty="0">
                <a:solidFill>
                  <a:schemeClr val="tx1"/>
                </a:solidFill>
                <a:latin typeface="Calibri" panose="020F0502020204030204" pitchFamily="34" charset="0"/>
                <a:cs typeface="Calibri" panose="020F0502020204030204" pitchFamily="34" charset="0"/>
              </a:rPr>
              <a:t>Dear Public School Capital Outlay Council,</a:t>
            </a:r>
          </a:p>
          <a:p>
            <a:pPr marL="455613" lvl="1" indent="-171450">
              <a:buNone/>
            </a:pPr>
            <a:r>
              <a:rPr lang="en-US" sz="1200" b="1" u="sng" dirty="0">
                <a:solidFill>
                  <a:schemeClr val="tx1"/>
                </a:solidFill>
                <a:latin typeface="Calibri" panose="020F0502020204030204" pitchFamily="34" charset="0"/>
                <a:cs typeface="Calibri" panose="020F0502020204030204" pitchFamily="34" charset="0"/>
              </a:rPr>
              <a:t>Introduction</a:t>
            </a:r>
            <a:r>
              <a:rPr lang="en-US" sz="1200" dirty="0">
                <a:solidFill>
                  <a:schemeClr val="tx1"/>
                </a:solidFill>
                <a:latin typeface="Calibri" panose="020F0502020204030204" pitchFamily="34" charset="0"/>
                <a:cs typeface="Calibri" panose="020F0502020204030204" pitchFamily="34" charset="0"/>
              </a:rPr>
              <a:t>: </a:t>
            </a:r>
          </a:p>
          <a:p>
            <a:pPr marL="455613" lvl="1" indent="-171450">
              <a:spcBef>
                <a:spcPts val="0"/>
              </a:spcBef>
            </a:pPr>
            <a:r>
              <a:rPr lang="en-US" sz="1200" dirty="0">
                <a:solidFill>
                  <a:schemeClr val="tx1"/>
                </a:solidFill>
                <a:cs typeface="Calibri" panose="020F0502020204030204" pitchFamily="34" charset="0"/>
              </a:rPr>
              <a:t>Specify t</a:t>
            </a:r>
            <a:r>
              <a:rPr lang="en-US" sz="1200" dirty="0">
                <a:solidFill>
                  <a:schemeClr val="tx1"/>
                </a:solidFill>
                <a:latin typeface="Calibri" panose="020F0502020204030204" pitchFamily="34" charset="0"/>
                <a:cs typeface="Calibri" panose="020F0502020204030204" pitchFamily="34" charset="0"/>
              </a:rPr>
              <a:t>he</a:t>
            </a:r>
            <a:r>
              <a:rPr lang="en-US" sz="1200" dirty="0">
                <a:solidFill>
                  <a:schemeClr val="tx1"/>
                </a:solidFill>
                <a:cs typeface="Calibri" panose="020F0502020204030204" pitchFamily="34" charset="0"/>
              </a:rPr>
              <a:t> PSCOC capital funding program (Standards-based, Systems-based, Pre-K, or Pilot Teacher Housing). </a:t>
            </a:r>
          </a:p>
          <a:p>
            <a:pPr marL="455613" lvl="1" indent="-171450">
              <a:spcBef>
                <a:spcPts val="0"/>
              </a:spcBef>
            </a:pPr>
            <a:r>
              <a:rPr lang="en-US" sz="1200" dirty="0">
                <a:solidFill>
                  <a:schemeClr val="tx1"/>
                </a:solidFill>
                <a:cs typeface="Calibri" panose="020F0502020204030204" pitchFamily="34" charset="0"/>
              </a:rPr>
              <a:t>Specify the school the district is applying for.</a:t>
            </a:r>
          </a:p>
          <a:p>
            <a:pPr marL="455613" lvl="1" indent="-171450">
              <a:spcBef>
                <a:spcPts val="1200"/>
              </a:spcBef>
              <a:buNone/>
            </a:pPr>
            <a:r>
              <a:rPr lang="en-US" sz="1200" b="1" u="sng" dirty="0">
                <a:solidFill>
                  <a:schemeClr val="tx1"/>
                </a:solidFill>
                <a:latin typeface="Calibri" panose="020F0502020204030204" pitchFamily="34" charset="0"/>
                <a:cs typeface="Calibri" panose="020F0502020204030204" pitchFamily="34" charset="0"/>
              </a:rPr>
              <a:t>Eligibility </a:t>
            </a:r>
            <a:r>
              <a:rPr lang="en-US" sz="1200" dirty="0">
                <a:solidFill>
                  <a:schemeClr val="tx1"/>
                </a:solidFill>
                <a:latin typeface="Calibri" panose="020F0502020204030204" pitchFamily="34" charset="0"/>
                <a:cs typeface="Calibri" panose="020F0502020204030204" pitchFamily="34" charset="0"/>
              </a:rPr>
              <a:t>: </a:t>
            </a:r>
          </a:p>
          <a:p>
            <a:pPr marL="455613" lvl="1" indent="-171450"/>
            <a:r>
              <a:rPr lang="en-US" sz="1200" dirty="0">
                <a:solidFill>
                  <a:schemeClr val="tx1"/>
                </a:solidFill>
                <a:cs typeface="Calibri" panose="020F0502020204030204" pitchFamily="34" charset="0"/>
              </a:rPr>
              <a:t>Verify that the applicant school is eligible for PSCOC capital funding, per the eligibility requirements: school’s ranking, </a:t>
            </a:r>
            <a:r>
              <a:rPr lang="en-US" sz="1200" dirty="0" err="1">
                <a:solidFill>
                  <a:schemeClr val="tx1"/>
                </a:solidFill>
                <a:cs typeface="Calibri" panose="020F0502020204030204" pitchFamily="34" charset="0"/>
              </a:rPr>
              <a:t>wNMCI</a:t>
            </a:r>
            <a:r>
              <a:rPr lang="en-US" sz="1200" dirty="0">
                <a:solidFill>
                  <a:schemeClr val="tx1"/>
                </a:solidFill>
                <a:cs typeface="Calibri" panose="020F0502020204030204" pitchFamily="34" charset="0"/>
              </a:rPr>
              <a:t> score.</a:t>
            </a:r>
            <a:endParaRPr lang="en-US" sz="1000" b="1" u="sng" dirty="0">
              <a:solidFill>
                <a:schemeClr val="tx1"/>
              </a:solidFill>
              <a:latin typeface="Calibri" panose="020F0502020204030204" pitchFamily="34" charset="0"/>
              <a:cs typeface="Calibri" panose="020F0502020204030204" pitchFamily="34" charset="0"/>
            </a:endParaRPr>
          </a:p>
          <a:p>
            <a:pPr marL="455613" lvl="1" indent="-171450">
              <a:spcBef>
                <a:spcPts val="1200"/>
              </a:spcBef>
              <a:buNone/>
            </a:pPr>
            <a:r>
              <a:rPr lang="en-US" sz="1200" b="1" u="sng" dirty="0">
                <a:solidFill>
                  <a:schemeClr val="tx1"/>
                </a:solidFill>
                <a:latin typeface="Calibri" panose="020F0502020204030204" pitchFamily="34" charset="0"/>
                <a:cs typeface="Calibri" panose="020F0502020204030204" pitchFamily="34" charset="0"/>
              </a:rPr>
              <a:t>Application Request and Project Scope:</a:t>
            </a:r>
          </a:p>
          <a:p>
            <a:pPr marL="455613" lvl="1" indent="-171450">
              <a:spcBef>
                <a:spcPts val="0"/>
              </a:spcBef>
            </a:pPr>
            <a:r>
              <a:rPr lang="en-US" sz="1200" dirty="0">
                <a:solidFill>
                  <a:schemeClr val="tx1"/>
                </a:solidFill>
                <a:cs typeface="Calibri" panose="020F0502020204030204" pitchFamily="34" charset="0"/>
              </a:rPr>
              <a:t>Describe the requested project.</a:t>
            </a:r>
          </a:p>
          <a:p>
            <a:pPr marL="455613" lvl="1" indent="-171450">
              <a:spcBef>
                <a:spcPts val="0"/>
              </a:spcBef>
            </a:pPr>
            <a:r>
              <a:rPr lang="en-US" sz="1200" dirty="0">
                <a:solidFill>
                  <a:schemeClr val="tx1"/>
                </a:solidFill>
                <a:cs typeface="Calibri" panose="020F0502020204030204" pitchFamily="34" charset="0"/>
              </a:rPr>
              <a:t>Explain the reasoning and need for the requested project.</a:t>
            </a:r>
          </a:p>
          <a:p>
            <a:pPr marL="455613" lvl="1" indent="-171450">
              <a:spcBef>
                <a:spcPts val="0"/>
              </a:spcBef>
            </a:pPr>
            <a:r>
              <a:rPr lang="en-US" sz="1200" dirty="0">
                <a:solidFill>
                  <a:schemeClr val="tx1"/>
                </a:solidFill>
                <a:cs typeface="Calibri" panose="020F0502020204030204" pitchFamily="34" charset="0"/>
              </a:rPr>
              <a:t>Provide a description of the project scope.</a:t>
            </a:r>
            <a:endParaRPr lang="en-US" sz="1200" dirty="0">
              <a:solidFill>
                <a:schemeClr val="tx1"/>
              </a:solidFill>
              <a:latin typeface="Calibri" panose="020F0502020204030204" pitchFamily="34" charset="0"/>
              <a:cs typeface="Calibri" panose="020F0502020204030204" pitchFamily="34" charset="0"/>
            </a:endParaRPr>
          </a:p>
          <a:p>
            <a:pPr marL="455613" lvl="1" indent="-171450">
              <a:spcBef>
                <a:spcPts val="1200"/>
              </a:spcBef>
              <a:buNone/>
            </a:pPr>
            <a:r>
              <a:rPr lang="en-US" sz="1200" b="1" u="sng" dirty="0">
                <a:solidFill>
                  <a:schemeClr val="tx1"/>
                </a:solidFill>
                <a:latin typeface="Calibri" panose="020F0502020204030204" pitchFamily="34" charset="0"/>
                <a:cs typeface="Calibri" panose="020F0502020204030204" pitchFamily="34" charset="0"/>
              </a:rPr>
              <a:t>Estimated Costs</a:t>
            </a:r>
            <a:r>
              <a:rPr lang="en-US" sz="1200" dirty="0">
                <a:solidFill>
                  <a:schemeClr val="tx1"/>
                </a:solidFill>
                <a:latin typeface="Calibri" panose="020F0502020204030204" pitchFamily="34" charset="0"/>
                <a:cs typeface="Calibri" panose="020F0502020204030204" pitchFamily="34" charset="0"/>
              </a:rPr>
              <a:t>: </a:t>
            </a:r>
          </a:p>
          <a:p>
            <a:pPr marL="455613" lvl="1" indent="-171450">
              <a:spcBef>
                <a:spcPts val="0"/>
              </a:spcBef>
            </a:pPr>
            <a:r>
              <a:rPr lang="en-US" sz="1200" dirty="0">
                <a:solidFill>
                  <a:schemeClr val="tx1"/>
                </a:solidFill>
                <a:cs typeface="Calibri" panose="020F0502020204030204" pitchFamily="34" charset="0"/>
              </a:rPr>
              <a:t>Provide estimated costs for the potential project.</a:t>
            </a:r>
            <a:endParaRPr lang="en-US" sz="1200" dirty="0">
              <a:solidFill>
                <a:schemeClr val="tx1"/>
              </a:solidFill>
              <a:latin typeface="Calibri" panose="020F0502020204030204" pitchFamily="34" charset="0"/>
              <a:cs typeface="Calibri" panose="020F0502020204030204" pitchFamily="34" charset="0"/>
            </a:endParaRPr>
          </a:p>
          <a:p>
            <a:pPr marL="455613" lvl="1" indent="-171450">
              <a:spcBef>
                <a:spcPts val="1200"/>
              </a:spcBef>
              <a:buNone/>
            </a:pPr>
            <a:r>
              <a:rPr lang="en-US" sz="1200" b="1" u="sng" dirty="0">
                <a:solidFill>
                  <a:schemeClr val="tx1"/>
                </a:solidFill>
                <a:latin typeface="Calibri" panose="020F0502020204030204" pitchFamily="34" charset="0"/>
                <a:cs typeface="Calibri" panose="020F0502020204030204" pitchFamily="34" charset="0"/>
              </a:rPr>
              <a:t>Funding</a:t>
            </a:r>
            <a:r>
              <a:rPr lang="en-US" sz="1200" dirty="0">
                <a:solidFill>
                  <a:schemeClr val="tx1"/>
                </a:solidFill>
                <a:latin typeface="Calibri" panose="020F0502020204030204" pitchFamily="34" charset="0"/>
                <a:cs typeface="Calibri" panose="020F0502020204030204" pitchFamily="34" charset="0"/>
              </a:rPr>
              <a:t>: </a:t>
            </a:r>
          </a:p>
          <a:p>
            <a:pPr marL="455613" lvl="1" indent="-171450">
              <a:spcBef>
                <a:spcPts val="0"/>
              </a:spcBef>
            </a:pPr>
            <a:r>
              <a:rPr lang="en-US" sz="1200" dirty="0">
                <a:solidFill>
                  <a:schemeClr val="tx1"/>
                </a:solidFill>
                <a:cs typeface="Calibri" panose="020F0502020204030204" pitchFamily="34" charset="0"/>
              </a:rPr>
              <a:t>Confirm if the district does or does not have sufficient available funding to support to the local match. </a:t>
            </a:r>
          </a:p>
          <a:p>
            <a:pPr marL="455613" lvl="1" indent="-171450">
              <a:spcBef>
                <a:spcPts val="0"/>
              </a:spcBef>
            </a:pPr>
            <a:r>
              <a:rPr lang="en-US" sz="1200" dirty="0">
                <a:solidFill>
                  <a:schemeClr val="tx1"/>
                </a:solidFill>
                <a:cs typeface="Calibri" panose="020F0502020204030204" pitchFamily="34" charset="0"/>
              </a:rPr>
              <a:t>Indicate if the district will request and require a local match reduction.</a:t>
            </a:r>
          </a:p>
          <a:p>
            <a:pPr marL="455613" lvl="1" indent="-171450">
              <a:spcBef>
                <a:spcPts val="0"/>
              </a:spcBef>
            </a:pPr>
            <a:endParaRPr lang="en-US" sz="1200" dirty="0">
              <a:solidFill>
                <a:schemeClr val="tx1"/>
              </a:solidFill>
              <a:cs typeface="Calibri" panose="020F0502020204030204" pitchFamily="34" charset="0"/>
            </a:endParaRPr>
          </a:p>
          <a:p>
            <a:pPr marL="455613" lvl="1" indent="-171450">
              <a:spcBef>
                <a:spcPts val="0"/>
              </a:spcBef>
              <a:buNone/>
            </a:pPr>
            <a:r>
              <a:rPr lang="en-US" sz="1200" dirty="0">
                <a:solidFill>
                  <a:schemeClr val="tx1"/>
                </a:solidFill>
                <a:cs typeface="Calibri" panose="020F0502020204030204" pitchFamily="34" charset="0"/>
              </a:rPr>
              <a:t>Signed, School District</a:t>
            </a:r>
          </a:p>
          <a:p>
            <a:pPr marL="342891" indent="-342891" fontAlgn="base" hangingPunct="0">
              <a:lnSpc>
                <a:spcPct val="100000"/>
              </a:lnSpc>
              <a:spcBef>
                <a:spcPct val="20000"/>
              </a:spcBef>
              <a:spcAft>
                <a:spcPct val="0"/>
              </a:spcAft>
              <a:buClr>
                <a:schemeClr val="accent6"/>
              </a:buClr>
              <a:buFont typeface="Arial" panose="020B0604020202020204" pitchFamily="34" charset="0"/>
              <a:buChar char="•"/>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endParaRPr lang="en-US" sz="1400" dirty="0">
              <a:solidFill>
                <a:schemeClr val="tx1"/>
              </a:solidFill>
              <a:latin typeface="Calibri" panose="020F0502020204030204" pitchFamily="34" charset="0"/>
              <a:cs typeface="Calibri" panose="020F0502020204030204" pitchFamily="34" charset="0"/>
            </a:endParaRPr>
          </a:p>
        </p:txBody>
      </p:sp>
      <p:sp>
        <p:nvSpPr>
          <p:cNvPr id="9"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257135" y="5990662"/>
            <a:ext cx="4589254" cy="312510"/>
          </a:xfrm>
          <a:prstGeom prst="rect">
            <a:avLst/>
          </a:prstGeom>
          <a:solidFill>
            <a:schemeClr val="accent2"/>
          </a:solidFill>
        </p:spPr>
        <p:txBody>
          <a:bodyPr anchor="t">
            <a:normAutofit/>
          </a:bodyPr>
          <a:lstStyle/>
          <a:p>
            <a:pPr marL="0" indent="0" algn="ctr" fontAlgn="base" hangingPunct="0">
              <a:lnSpc>
                <a:spcPct val="100000"/>
              </a:lnSpc>
              <a:spcBef>
                <a:spcPct val="20000"/>
              </a:spcBef>
              <a:spcAft>
                <a:spcPct val="0"/>
              </a:spcAft>
              <a:buClr>
                <a:schemeClr val="accent6"/>
              </a:buClr>
              <a:buNone/>
              <a:defRPr/>
            </a:pPr>
            <a:endParaRPr lang="en-US" sz="1400" kern="0" dirty="0">
              <a:solidFill>
                <a:schemeClr val="bg1"/>
              </a:solidFill>
              <a:latin typeface="Calibri" panose="020F0502020204030204" pitchFamily="34" charset="0"/>
              <a:cs typeface="Calibri" panose="020F0502020204030204" pitchFamily="34" charset="0"/>
            </a:endParaRPr>
          </a:p>
          <a:p>
            <a:pPr lvl="2" algn="ctr"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bg1"/>
              </a:solidFill>
              <a:latin typeface="Calibri" panose="020F0502020204030204" pitchFamily="34" charset="0"/>
              <a:cs typeface="Calibri" panose="020F0502020204030204" pitchFamily="34" charset="0"/>
            </a:endParaRPr>
          </a:p>
          <a:p>
            <a:pPr lvl="2" algn="ctr"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bg1"/>
              </a:solidFill>
              <a:latin typeface="Calibri" panose="020F0502020204030204" pitchFamily="34" charset="0"/>
              <a:cs typeface="Calibri" panose="020F0502020204030204" pitchFamily="34" charset="0"/>
            </a:endParaRPr>
          </a:p>
          <a:p>
            <a:pPr lvl="2" algn="ctr"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bg1"/>
              </a:solidFill>
              <a:latin typeface="Calibri" panose="020F0502020204030204" pitchFamily="34" charset="0"/>
              <a:cs typeface="Calibri" panose="020F0502020204030204" pitchFamily="34" charset="0"/>
            </a:endParaRPr>
          </a:p>
          <a:p>
            <a:pPr algn="ct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0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62E3-8924-1FB3-2489-8831CC4910E7}"/>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id="{1788B75B-9738-D324-9137-2754E214AA23}"/>
              </a:ext>
            </a:extLst>
          </p:cNvPr>
          <p:cNvSpPr>
            <a:spLocks noChangeAspect="1"/>
          </p:cNvSpPr>
          <p:nvPr/>
        </p:nvSpPr>
        <p:spPr>
          <a:xfrm>
            <a:off x="399874" y="5922078"/>
            <a:ext cx="862869" cy="618084"/>
          </a:xfrm>
          <a:prstGeom prst="ellipse">
            <a:avLst/>
          </a:prstGeom>
          <a:solidFill>
            <a:schemeClr val="accent2"/>
          </a:solidFill>
          <a:ln w="190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latin typeface="Calibri" panose="020F0502020204030204" pitchFamily="34" charset="0"/>
                <a:cs typeface="Calibri" panose="020F0502020204030204" pitchFamily="34" charset="0"/>
              </a:rPr>
              <a:t>PROJECT</a:t>
            </a:r>
          </a:p>
        </p:txBody>
      </p:sp>
      <p:sp>
        <p:nvSpPr>
          <p:cNvPr id="2" name="Rectangle 1">
            <a:extLst>
              <a:ext uri="{FF2B5EF4-FFF2-40B4-BE49-F238E27FC236}">
                <a16:creationId xmlns:a16="http://schemas.microsoft.com/office/drawing/2014/main" id="{DB00153F-B759-C7B1-96CC-C9614EB50206}"/>
              </a:ext>
            </a:extLst>
          </p:cNvPr>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69FA6199-966A-3765-28B8-DB58EEB42AA5}"/>
              </a:ext>
            </a:extLst>
          </p:cNvPr>
          <p:cNvSpPr>
            <a:spLocks noGrp="1"/>
          </p:cNvSpPr>
          <p:nvPr>
            <p:ph type="title"/>
          </p:nvPr>
        </p:nvSpPr>
        <p:spPr>
          <a:xfrm>
            <a:off x="-1524000" y="123827"/>
            <a:ext cx="12192000" cy="729359"/>
          </a:xfrm>
        </p:spPr>
        <p:txBody>
          <a:bodyPr>
            <a:normAutofit/>
          </a:bodyPr>
          <a:lstStyle/>
          <a:p>
            <a:pPr algn="ctr"/>
            <a:r>
              <a:rPr lang="en-US" dirty="0">
                <a:solidFill>
                  <a:schemeClr val="bg1"/>
                </a:solidFill>
              </a:rPr>
              <a:t>Application to Award Process</a:t>
            </a:r>
          </a:p>
        </p:txBody>
      </p:sp>
      <p:sp>
        <p:nvSpPr>
          <p:cNvPr id="4" name="Text Placeholder 2">
            <a:extLst>
              <a:ext uri="{FF2B5EF4-FFF2-40B4-BE49-F238E27FC236}">
                <a16:creationId xmlns:a16="http://schemas.microsoft.com/office/drawing/2014/main" id="{C688A8EA-19ED-D758-52F4-DCFA0B44FF72}"/>
              </a:ext>
            </a:extLst>
          </p:cNvPr>
          <p:cNvSpPr>
            <a:spLocks noGrp="1"/>
          </p:cNvSpPr>
          <p:nvPr>
            <p:ph type="body" sz="quarter" idx="11"/>
          </p:nvPr>
        </p:nvSpPr>
        <p:spPr>
          <a:xfrm>
            <a:off x="1347320" y="1315100"/>
            <a:ext cx="7932547" cy="5225062"/>
          </a:xfrm>
        </p:spPr>
        <p:txBody>
          <a:bodyPr anchor="t">
            <a:noAutofit/>
          </a:bodyPr>
          <a:lstStyle/>
          <a:p>
            <a:r>
              <a:rPr lang="en-US" b="1" u="sng" dirty="0">
                <a:solidFill>
                  <a:schemeClr val="accent2"/>
                </a:solidFill>
                <a:latin typeface="Calibri" panose="020F0502020204030204" pitchFamily="34" charset="0"/>
                <a:cs typeface="Calibri" panose="020F0502020204030204" pitchFamily="34" charset="0"/>
              </a:rPr>
              <a:t>PRE-APPLICATION</a:t>
            </a:r>
          </a:p>
          <a:p>
            <a:pPr marL="742939" lvl="1" indent="-285750">
              <a:spcBef>
                <a:spcPts val="0"/>
              </a:spcBef>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District submits pre-application (letter of intent) to PSFA</a:t>
            </a:r>
          </a:p>
          <a:p>
            <a:r>
              <a:rPr lang="en-US" b="1" u="sng" dirty="0">
                <a:solidFill>
                  <a:schemeClr val="accent2"/>
                </a:solidFill>
                <a:latin typeface="Calibri" panose="020F0502020204030204" pitchFamily="34" charset="0"/>
                <a:cs typeface="Calibri" panose="020F0502020204030204" pitchFamily="34" charset="0"/>
              </a:rPr>
              <a:t>PSFA REVIEWS &amp; PROCESSES APPLICATION</a:t>
            </a:r>
          </a:p>
          <a:p>
            <a:pPr marL="742950" lvl="1" indent="-285750">
              <a:spcBef>
                <a:spcPts val="0"/>
              </a:spcBef>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PSFA staff collaborates to review / analyze district applications</a:t>
            </a:r>
          </a:p>
          <a:p>
            <a:pPr marL="1200150" lvl="2" indent="-285750">
              <a:spcBef>
                <a:spcPts val="0"/>
              </a:spcBef>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Confirm eligibility – ranking, FAD</a:t>
            </a:r>
          </a:p>
          <a:p>
            <a:pPr marL="1657350" lvl="3" indent="-285750">
              <a:spcBef>
                <a:spcPts val="0"/>
              </a:spcBef>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FMP, maintenance, finance requirements</a:t>
            </a:r>
          </a:p>
          <a:p>
            <a:pPr marL="1200150" lvl="2" indent="-285750">
              <a:spcBef>
                <a:spcPts val="0"/>
              </a:spcBef>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Evaluate project need / potential scope / estimated costs</a:t>
            </a:r>
          </a:p>
          <a:p>
            <a:pPr marL="1200150" lvl="2" indent="-285750">
              <a:spcBef>
                <a:spcPts val="0"/>
              </a:spcBef>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Conduct site visits (complicated / large projects)</a:t>
            </a:r>
          </a:p>
          <a:p>
            <a:r>
              <a:rPr lang="en-US" b="1" u="sng" dirty="0">
                <a:solidFill>
                  <a:schemeClr val="accent2"/>
                </a:solidFill>
                <a:latin typeface="Calibri" panose="020F0502020204030204" pitchFamily="34" charset="0"/>
                <a:cs typeface="Calibri" panose="020F0502020204030204" pitchFamily="34" charset="0"/>
              </a:rPr>
              <a:t>FINAL APPLICATION</a:t>
            </a:r>
          </a:p>
          <a:p>
            <a:pPr marL="742950" lvl="1" indent="-285750">
              <a:spcBef>
                <a:spcPts val="0"/>
              </a:spcBef>
              <a:buClr>
                <a:schemeClr val="accent1"/>
              </a:buClr>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PSFA staff (Programs Manager) assist districts to complete the Final Application</a:t>
            </a:r>
          </a:p>
          <a:p>
            <a:r>
              <a:rPr lang="en-US" b="1" u="sng" dirty="0">
                <a:solidFill>
                  <a:schemeClr val="accent2"/>
                </a:solidFill>
                <a:latin typeface="Calibri" panose="020F0502020204030204" pitchFamily="34" charset="0"/>
                <a:cs typeface="Calibri" panose="020F0502020204030204" pitchFamily="34" charset="0"/>
              </a:rPr>
              <a:t>DISTRICT PRESENTATION </a:t>
            </a:r>
            <a:r>
              <a:rPr lang="en-US" dirty="0">
                <a:latin typeface="Calibri" panose="020F0502020204030204" pitchFamily="34" charset="0"/>
                <a:cs typeface="Calibri" panose="020F0502020204030204" pitchFamily="34" charset="0"/>
              </a:rPr>
              <a:t>(in most cases)</a:t>
            </a:r>
            <a:endParaRPr lang="en-US" b="1" u="sng" dirty="0">
              <a:solidFill>
                <a:schemeClr val="accent2"/>
              </a:solidFill>
              <a:latin typeface="Calibri" panose="020F0502020204030204" pitchFamily="34" charset="0"/>
              <a:cs typeface="Calibri" panose="020F0502020204030204" pitchFamily="34" charset="0"/>
            </a:endParaRPr>
          </a:p>
          <a:p>
            <a:pPr marL="742950" lvl="1" indent="-285750">
              <a:spcBef>
                <a:spcPts val="0"/>
              </a:spcBef>
              <a:buClr>
                <a:schemeClr val="accent1"/>
              </a:buClr>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District presents final request to PSCOC, explains need for potential project</a:t>
            </a:r>
          </a:p>
          <a:p>
            <a:r>
              <a:rPr lang="en-US" b="1" u="sng" dirty="0">
                <a:solidFill>
                  <a:schemeClr val="accent2"/>
                </a:solidFill>
                <a:latin typeface="Calibri" panose="020F0502020204030204" pitchFamily="34" charset="0"/>
                <a:cs typeface="Calibri" panose="020F0502020204030204" pitchFamily="34" charset="0"/>
              </a:rPr>
              <a:t>PSFA RECOMMENDATION</a:t>
            </a:r>
          </a:p>
          <a:p>
            <a:pPr marL="742950" lvl="1" indent="-285750">
              <a:spcBef>
                <a:spcPts val="0"/>
              </a:spcBef>
              <a:buClr>
                <a:schemeClr val="accent1"/>
              </a:buClr>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PSFA presents final recommendation to the PSCOC</a:t>
            </a:r>
          </a:p>
          <a:p>
            <a:r>
              <a:rPr lang="en-US" b="1" u="sng" dirty="0">
                <a:solidFill>
                  <a:schemeClr val="accent2"/>
                </a:solidFill>
                <a:latin typeface="Calibri" panose="020F0502020204030204" pitchFamily="34" charset="0"/>
                <a:cs typeface="Calibri" panose="020F0502020204030204" pitchFamily="34" charset="0"/>
              </a:rPr>
              <a:t>PSCOC AWARDS</a:t>
            </a:r>
          </a:p>
          <a:p>
            <a:pPr marL="742950" lvl="1" indent="-285750">
              <a:spcBef>
                <a:spcPts val="0"/>
              </a:spcBef>
              <a:buClr>
                <a:schemeClr val="accent1"/>
              </a:buClr>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Determines project prioritization, if needed (dependent on funding availability) </a:t>
            </a:r>
          </a:p>
          <a:p>
            <a:pPr marL="742950" lvl="1" indent="-285750">
              <a:spcBef>
                <a:spcPts val="0"/>
              </a:spcBef>
              <a:buClr>
                <a:schemeClr val="accent1"/>
              </a:buClr>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PSCOC approves awards and award amount for each application/request</a:t>
            </a:r>
          </a:p>
          <a:p>
            <a:r>
              <a:rPr lang="en-US" b="1" u="sng" dirty="0">
                <a:solidFill>
                  <a:schemeClr val="accent2"/>
                </a:solidFill>
                <a:latin typeface="Calibri" panose="020F0502020204030204" pitchFamily="34" charset="0"/>
                <a:cs typeface="Calibri" panose="020F0502020204030204" pitchFamily="34" charset="0"/>
              </a:rPr>
              <a:t>PSCOC FUNDED PROJECT</a:t>
            </a:r>
          </a:p>
          <a:p>
            <a:pPr marL="742950" lvl="1" indent="-285750">
              <a:spcBef>
                <a:spcPts val="0"/>
              </a:spcBef>
              <a:buClr>
                <a:schemeClr val="accent1"/>
              </a:buClr>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PSFA processes award (award letter &amp; MOU)</a:t>
            </a:r>
          </a:p>
          <a:p>
            <a:pPr marL="742950" lvl="1" indent="-285750">
              <a:spcBef>
                <a:spcPts val="0"/>
              </a:spcBef>
              <a:buClr>
                <a:schemeClr val="accent1"/>
              </a:buClr>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PSFA and district co-manage project throughout all processes (planning, design, construction</a:t>
            </a:r>
            <a:r>
              <a:rPr lang="en-US" sz="1400" dirty="0">
                <a:latin typeface="Calibri" panose="020F0502020204030204" pitchFamily="34" charset="0"/>
                <a:cs typeface="Calibri" panose="020F0502020204030204" pitchFamily="34" charset="0"/>
              </a:rPr>
              <a:t>)</a:t>
            </a:r>
          </a:p>
        </p:txBody>
      </p:sp>
      <p:sp>
        <p:nvSpPr>
          <p:cNvPr id="13" name="Right Arrow 12">
            <a:extLst>
              <a:ext uri="{FF2B5EF4-FFF2-40B4-BE49-F238E27FC236}">
                <a16:creationId xmlns:a16="http://schemas.microsoft.com/office/drawing/2014/main" id="{7F769585-BA94-7469-2728-9A3BE8D53D57}"/>
              </a:ext>
            </a:extLst>
          </p:cNvPr>
          <p:cNvSpPr/>
          <p:nvPr/>
        </p:nvSpPr>
        <p:spPr>
          <a:xfrm rot="5400000">
            <a:off x="-1581421" y="3109539"/>
            <a:ext cx="4793833" cy="831244"/>
          </a:xfrm>
          <a:prstGeom prst="rightArrow">
            <a:avLst>
              <a:gd name="adj1" fmla="val 39900"/>
              <a:gd name="adj2" fmla="val 107751"/>
            </a:avLst>
          </a:prstGeom>
          <a:solidFill>
            <a:schemeClr val="bg1">
              <a:lumMod val="75000"/>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743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3BE52921-898C-4569-9D8A-F1C5E0ABE804}"/>
              </a:ext>
            </a:extLst>
          </p:cNvPr>
          <p:cNvSpPr>
            <a:spLocks noGrp="1"/>
          </p:cNvSpPr>
          <p:nvPr>
            <p:ph type="title"/>
          </p:nvPr>
        </p:nvSpPr>
        <p:spPr>
          <a:xfrm>
            <a:off x="-1524000" y="123827"/>
            <a:ext cx="12192000" cy="729359"/>
          </a:xfrm>
        </p:spPr>
        <p:txBody>
          <a:bodyPr>
            <a:normAutofit/>
          </a:bodyPr>
          <a:lstStyle/>
          <a:p>
            <a:pPr algn="ctr"/>
            <a:r>
              <a:rPr lang="en-US" dirty="0">
                <a:solidFill>
                  <a:schemeClr val="bg1"/>
                </a:solidFill>
              </a:rPr>
              <a:t>More Information</a:t>
            </a:r>
          </a:p>
        </p:txBody>
      </p:sp>
      <p:sp>
        <p:nvSpPr>
          <p:cNvPr id="15" name="TextBox 14"/>
          <p:cNvSpPr txBox="1"/>
          <p:nvPr/>
        </p:nvSpPr>
        <p:spPr>
          <a:xfrm>
            <a:off x="2717725" y="5641957"/>
            <a:ext cx="3530009" cy="307777"/>
          </a:xfrm>
          <a:prstGeom prst="rect">
            <a:avLst/>
          </a:prstGeom>
          <a:solidFill>
            <a:schemeClr val="bg1"/>
          </a:solidFill>
          <a:ln w="19050">
            <a:noFill/>
          </a:ln>
        </p:spPr>
        <p:txBody>
          <a:bodyPr wrap="square" rtlCol="0">
            <a:spAutoFit/>
          </a:bodyPr>
          <a:lstStyle/>
          <a:p>
            <a:pPr algn="ctr">
              <a:spcBef>
                <a:spcPts val="1200"/>
              </a:spcBef>
            </a:pPr>
            <a:r>
              <a:rPr lang="en-US" sz="1400" dirty="0">
                <a:latin typeface="Calibri" panose="020F0502020204030204" pitchFamily="34" charset="0"/>
                <a:cs typeface="Calibri" panose="020F0502020204030204" pitchFamily="34" charset="0"/>
                <a:hlinkClick r:id="rId2"/>
              </a:rPr>
              <a:t>www.psfa.org</a:t>
            </a:r>
            <a:endParaRPr lang="en-US" sz="1400" dirty="0">
              <a:solidFill>
                <a:schemeClr val="bg1"/>
              </a:solidFill>
            </a:endParaRPr>
          </a:p>
        </p:txBody>
      </p:sp>
      <p:sp>
        <p:nvSpPr>
          <p:cNvPr id="8" name="Rounded Rectangle 7"/>
          <p:cNvSpPr/>
          <p:nvPr/>
        </p:nvSpPr>
        <p:spPr>
          <a:xfrm>
            <a:off x="2019078" y="4556702"/>
            <a:ext cx="371697" cy="21907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7725" y="4587064"/>
            <a:ext cx="663650" cy="1583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E27AA6-D527-61D7-D235-63331BA69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3" y="1216043"/>
            <a:ext cx="9090171" cy="4313489"/>
          </a:xfrm>
          <a:prstGeom prst="rect">
            <a:avLst/>
          </a:prstGeom>
        </p:spPr>
      </p:pic>
    </p:spTree>
    <p:extLst>
      <p:ext uri="{BB962C8B-B14F-4D97-AF65-F5344CB8AC3E}">
        <p14:creationId xmlns:p14="http://schemas.microsoft.com/office/powerpoint/2010/main" val="3635281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CC16-27EA-D428-68B2-5E432434A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95CEA-AD0A-4566-7181-7D90A3A7EE70}"/>
              </a:ext>
            </a:extLst>
          </p:cNvPr>
          <p:cNvSpPr>
            <a:spLocks noGrp="1"/>
          </p:cNvSpPr>
          <p:nvPr>
            <p:ph type="title"/>
          </p:nvPr>
        </p:nvSpPr>
        <p:spPr>
          <a:xfrm>
            <a:off x="836023" y="1489166"/>
            <a:ext cx="7537267" cy="3494314"/>
          </a:xfrm>
        </p:spPr>
        <p:txBody>
          <a:bodyPr/>
          <a:lstStyle/>
          <a:p>
            <a:pPr algn="ctr"/>
            <a:r>
              <a:rPr lang="en-US" sz="6000" dirty="0">
                <a:latin typeface="+mn-lt"/>
              </a:rPr>
              <a:t>PSFA/PSCOC Funding Overview</a:t>
            </a:r>
            <a:br>
              <a:rPr lang="en-US" sz="6000" dirty="0">
                <a:latin typeface="+mn-lt"/>
              </a:rPr>
            </a:br>
            <a:r>
              <a:rPr lang="en-US" sz="2400" dirty="0">
                <a:latin typeface="+mn-lt"/>
              </a:rPr>
              <a:t>Matthew Schimmel, Chief Financial Officer</a:t>
            </a:r>
          </a:p>
        </p:txBody>
      </p:sp>
    </p:spTree>
    <p:extLst>
      <p:ext uri="{BB962C8B-B14F-4D97-AF65-F5344CB8AC3E}">
        <p14:creationId xmlns:p14="http://schemas.microsoft.com/office/powerpoint/2010/main" val="3057960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263E3-0774-5702-55BB-55F88E98E6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F2FC3A-061F-3B11-938B-A6770A61D8BB}"/>
              </a:ext>
            </a:extLst>
          </p:cNvPr>
          <p:cNvSpPr>
            <a:spLocks noGrp="1"/>
          </p:cNvSpPr>
          <p:nvPr>
            <p:ph type="title"/>
          </p:nvPr>
        </p:nvSpPr>
        <p:spPr>
          <a:xfrm>
            <a:off x="253961" y="1670858"/>
            <a:ext cx="3619769" cy="2162441"/>
          </a:xfrm>
        </p:spPr>
        <p:txBody>
          <a:bodyPr/>
          <a:lstStyle/>
          <a:p>
            <a:r>
              <a:rPr lang="en-US" dirty="0">
                <a:latin typeface="+mn-lt"/>
              </a:rPr>
              <a:t>PSFA/PSCOC Funding Overview</a:t>
            </a:r>
          </a:p>
        </p:txBody>
      </p:sp>
      <p:sp>
        <p:nvSpPr>
          <p:cNvPr id="5" name="Rectangle 4">
            <a:extLst>
              <a:ext uri="{FF2B5EF4-FFF2-40B4-BE49-F238E27FC236}">
                <a16:creationId xmlns:a16="http://schemas.microsoft.com/office/drawing/2014/main" id="{C66CE5E9-8841-E9DD-7568-E2ED7F21AF83}"/>
              </a:ext>
            </a:extLst>
          </p:cNvPr>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DFBFFD-4CB3-B25F-04FF-CF5CC4098338}"/>
              </a:ext>
            </a:extLst>
          </p:cNvPr>
          <p:cNvSpPr/>
          <p:nvPr/>
        </p:nvSpPr>
        <p:spPr>
          <a:xfrm>
            <a:off x="253961" y="3953174"/>
            <a:ext cx="3433830" cy="1169551"/>
          </a:xfrm>
          <a:prstGeom prst="rect">
            <a:avLst/>
          </a:prstGeom>
        </p:spPr>
        <p:txBody>
          <a:bodyPr wrap="square">
            <a:spAutoFit/>
          </a:bodyPr>
          <a:lstStyle/>
          <a:p>
            <a:r>
              <a:rPr lang="en-US" sz="1000" dirty="0">
                <a:solidFill>
                  <a:schemeClr val="bg1"/>
                </a:solidFill>
                <a:cs typeface="Calibri" panose="020F0502020204030204" pitchFamily="34" charset="0"/>
              </a:rPr>
              <a:t>Public School Capital Outlay Act (PSCOA) – Chapter 22, Article 24 (22-24 NMSA 1978) NMAC</a:t>
            </a:r>
          </a:p>
          <a:p>
            <a:endParaRPr lang="en-US" sz="1000" dirty="0">
              <a:solidFill>
                <a:schemeClr val="bg1"/>
              </a:solidFill>
              <a:cs typeface="Calibri" panose="020F0502020204030204" pitchFamily="34" charset="0"/>
            </a:endParaRPr>
          </a:p>
          <a:p>
            <a:r>
              <a:rPr lang="en-US" sz="1000" dirty="0">
                <a:solidFill>
                  <a:schemeClr val="bg1"/>
                </a:solidFill>
              </a:rPr>
              <a:t>Public school capital outlay projects; application; grant assistance. Chapter 22, Article 24, Section 5 (§ 22-24-5. NMSA1978) </a:t>
            </a:r>
          </a:p>
          <a:p>
            <a:endParaRPr lang="en-US" sz="1000" dirty="0">
              <a:solidFill>
                <a:schemeClr val="bg1"/>
              </a:solidFill>
            </a:endParaRPr>
          </a:p>
        </p:txBody>
      </p:sp>
      <p:sp>
        <p:nvSpPr>
          <p:cNvPr id="7" name="Text Placeholder 6">
            <a:extLst>
              <a:ext uri="{FF2B5EF4-FFF2-40B4-BE49-F238E27FC236}">
                <a16:creationId xmlns:a16="http://schemas.microsoft.com/office/drawing/2014/main" id="{09146A1D-39FD-9610-26C6-7A1AD30F59B6}"/>
              </a:ext>
            </a:extLst>
          </p:cNvPr>
          <p:cNvSpPr>
            <a:spLocks noGrp="1"/>
          </p:cNvSpPr>
          <p:nvPr>
            <p:ph type="body" sz="quarter" idx="4294967295"/>
          </p:nvPr>
        </p:nvSpPr>
        <p:spPr>
          <a:xfrm>
            <a:off x="4063043" y="83284"/>
            <a:ext cx="4986066" cy="6474679"/>
          </a:xfrm>
        </p:spPr>
        <p:txBody>
          <a:bodyPr anchor="t">
            <a:noAutofit/>
          </a:bodyPr>
          <a:lstStyle/>
          <a:p>
            <a:pPr algn="just"/>
            <a:endParaRPr lang="en-US" sz="1400" kern="0" dirty="0">
              <a:solidFill>
                <a:schemeClr val="tx1"/>
              </a:solidFill>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Public School Capital Outlay Act (PSCOA) - Chapter 22, Article 24 (§ 22-24 NMSA1978)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The PSCOA</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is the New Mexico law that provides a statewide system for funding, evaluating, and improving public school facilities to ensure they are safe, adequate, and equitable.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Public school capital outlay projects; application; grant assistance. Chapter 22, Article 24, Section 5 (§ 22-24-5. NMSA1978)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Establishes the rules for how New Mexico public school districts apply for, qualify for, and receive capital outlay grant assistance, including how projects are prioritized and funded.</a:t>
            </a: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7CC3B39-6BC4-4F7C-34B7-EE3E74294195}"/>
              </a:ext>
            </a:extLst>
          </p:cNvPr>
          <p:cNvSpPr txBox="1"/>
          <p:nvPr/>
        </p:nvSpPr>
        <p:spPr>
          <a:xfrm>
            <a:off x="4063043" y="5954976"/>
            <a:ext cx="4986066" cy="307777"/>
          </a:xfrm>
          <a:prstGeom prst="rect">
            <a:avLst/>
          </a:prstGeom>
          <a:solidFill>
            <a:schemeClr val="accent1"/>
          </a:solidFill>
          <a:ln w="19050">
            <a:noFill/>
          </a:ln>
        </p:spPr>
        <p:txBody>
          <a:bodyPr wrap="square" rtlCol="0">
            <a:spAutoFit/>
          </a:bodyPr>
          <a:lstStyle/>
          <a:p>
            <a:pPr algn="ctr"/>
            <a:r>
              <a:rPr lang="en-US" sz="1400" dirty="0">
                <a:solidFill>
                  <a:schemeClr val="bg1"/>
                </a:solidFill>
                <a:cs typeface="Calibri" panose="020F0502020204030204" pitchFamily="34" charset="0"/>
              </a:rPr>
              <a:t>Where does the funding that supports the PSCOA come from?  </a:t>
            </a:r>
          </a:p>
        </p:txBody>
      </p:sp>
    </p:spTree>
    <p:extLst>
      <p:ext uri="{BB962C8B-B14F-4D97-AF65-F5344CB8AC3E}">
        <p14:creationId xmlns:p14="http://schemas.microsoft.com/office/powerpoint/2010/main" val="178203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8075C-D881-88C7-0841-EC3A41CCC0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D5A72D-B872-CAEF-4D43-20624D7C4557}"/>
              </a:ext>
            </a:extLst>
          </p:cNvPr>
          <p:cNvSpPr>
            <a:spLocks noGrp="1"/>
          </p:cNvSpPr>
          <p:nvPr>
            <p:ph type="title"/>
          </p:nvPr>
        </p:nvSpPr>
        <p:spPr>
          <a:xfrm>
            <a:off x="253961" y="1670858"/>
            <a:ext cx="3619769" cy="2162441"/>
          </a:xfrm>
        </p:spPr>
        <p:txBody>
          <a:bodyPr/>
          <a:lstStyle/>
          <a:p>
            <a:r>
              <a:rPr lang="en-US" dirty="0">
                <a:latin typeface="+mn-lt"/>
              </a:rPr>
              <a:t>Supplemental Severance Tax Bonds (SSTBs)</a:t>
            </a:r>
          </a:p>
        </p:txBody>
      </p:sp>
      <p:sp>
        <p:nvSpPr>
          <p:cNvPr id="5" name="Rectangle 4">
            <a:extLst>
              <a:ext uri="{FF2B5EF4-FFF2-40B4-BE49-F238E27FC236}">
                <a16:creationId xmlns:a16="http://schemas.microsoft.com/office/drawing/2014/main" id="{74048FFF-8AA9-D8C5-B3FA-28CA2D2142FF}"/>
              </a:ext>
            </a:extLst>
          </p:cNvPr>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C4C071E-C428-5709-CC0C-0D11CD9B61AD}"/>
              </a:ext>
            </a:extLst>
          </p:cNvPr>
          <p:cNvSpPr/>
          <p:nvPr/>
        </p:nvSpPr>
        <p:spPr>
          <a:xfrm>
            <a:off x="253961" y="3953174"/>
            <a:ext cx="3433830" cy="400110"/>
          </a:xfrm>
          <a:prstGeom prst="rect">
            <a:avLst/>
          </a:prstGeom>
        </p:spPr>
        <p:txBody>
          <a:bodyPr wrap="square">
            <a:spAutoFit/>
          </a:bodyPr>
          <a:lstStyle/>
          <a:p>
            <a:endParaRPr lang="en-US" sz="1000" dirty="0">
              <a:solidFill>
                <a:schemeClr val="bg1"/>
              </a:solidFill>
            </a:endParaRPr>
          </a:p>
          <a:p>
            <a:endParaRPr lang="en-US" sz="1000" dirty="0">
              <a:solidFill>
                <a:schemeClr val="bg1"/>
              </a:solidFill>
            </a:endParaRPr>
          </a:p>
        </p:txBody>
      </p:sp>
      <p:sp>
        <p:nvSpPr>
          <p:cNvPr id="7" name="Text Placeholder 6">
            <a:extLst>
              <a:ext uri="{FF2B5EF4-FFF2-40B4-BE49-F238E27FC236}">
                <a16:creationId xmlns:a16="http://schemas.microsoft.com/office/drawing/2014/main" id="{B48E9873-7CC3-FA40-AF32-ED8B2EA82AA2}"/>
              </a:ext>
            </a:extLst>
          </p:cNvPr>
          <p:cNvSpPr>
            <a:spLocks noGrp="1"/>
          </p:cNvSpPr>
          <p:nvPr>
            <p:ph type="body" sz="quarter" idx="4294967295"/>
          </p:nvPr>
        </p:nvSpPr>
        <p:spPr>
          <a:xfrm>
            <a:off x="4063043" y="83284"/>
            <a:ext cx="4986066" cy="6474679"/>
          </a:xfrm>
        </p:spPr>
        <p:txBody>
          <a:bodyPr anchor="t">
            <a:noAutofit/>
          </a:bodyPr>
          <a:lstStyle/>
          <a:p>
            <a:pPr algn="just"/>
            <a:endParaRPr lang="en-US" sz="1400" kern="0" dirty="0">
              <a:solidFill>
                <a:schemeClr val="tx1"/>
              </a:solidFill>
              <a:latin typeface="Calibri" panose="020F0502020204030204" pitchFamily="34" charset="0"/>
              <a:cs typeface="Calibri" panose="020F0502020204030204" pitchFamily="34" charset="0"/>
            </a:endParaRPr>
          </a:p>
          <a:p>
            <a:pPr algn="just"/>
            <a:endParaRPr lang="en-US" sz="1400" kern="0" dirty="0">
              <a:solidFill>
                <a:schemeClr val="tx1"/>
              </a:solidFill>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Funded through taxes generated from oil and gas extraction in New Mexico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Projected capacity levels are established by the State Board of Finance (BOF)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Authority to issue bonds twice annually (June and December)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Bond sales are prioritized and executed based on demonstrated need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Bond issuance is coordinated with BOF staff and approved by the PSCOC and BOF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Projects may be recertified or decertified as conditions change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Currently managing 34 active bonds, with the oldest dating back to 2013</a:t>
            </a:r>
          </a:p>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892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6" name="Title 45"/>
          <p:cNvSpPr>
            <a:spLocks noGrp="1"/>
          </p:cNvSpPr>
          <p:nvPr>
            <p:ph type="title"/>
          </p:nvPr>
        </p:nvSpPr>
        <p:spPr>
          <a:xfrm>
            <a:off x="1319304" y="225754"/>
            <a:ext cx="6537960" cy="617303"/>
          </a:xfrm>
        </p:spPr>
        <p:txBody>
          <a:bodyPr>
            <a:normAutofit fontScale="90000"/>
          </a:bodyPr>
          <a:lstStyle/>
          <a:p>
            <a:r>
              <a:rPr lang="en-US" dirty="0"/>
              <a:t>PSCOOTF, PSCOC &amp; PSFA Organization</a:t>
            </a:r>
          </a:p>
        </p:txBody>
      </p:sp>
      <p:sp>
        <p:nvSpPr>
          <p:cNvPr id="3" name="Flowchart: Alternate Process 2"/>
          <p:cNvSpPr/>
          <p:nvPr/>
        </p:nvSpPr>
        <p:spPr>
          <a:xfrm>
            <a:off x="428628" y="4827026"/>
            <a:ext cx="8258171" cy="3429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Calibri Light"/>
              </a:rPr>
              <a:t>Public School Facilities Authority (PSFA)</a:t>
            </a:r>
          </a:p>
        </p:txBody>
      </p:sp>
      <p:sp>
        <p:nvSpPr>
          <p:cNvPr id="4" name="Rectangle 3"/>
          <p:cNvSpPr/>
          <p:nvPr/>
        </p:nvSpPr>
        <p:spPr>
          <a:xfrm>
            <a:off x="1092994" y="2923552"/>
            <a:ext cx="7362418" cy="276999"/>
          </a:xfrm>
          <a:prstGeom prst="rect">
            <a:avLst/>
          </a:prstGeom>
        </p:spPr>
        <p:txBody>
          <a:bodyPr wrap="square">
            <a:spAutoFit/>
          </a:bodyPr>
          <a:lstStyle/>
          <a:p>
            <a:pPr defTabSz="685800">
              <a:spcAft>
                <a:spcPts val="900"/>
              </a:spcAft>
              <a:buClr>
                <a:srgbClr val="0070C0"/>
              </a:buClr>
            </a:pPr>
            <a:r>
              <a:rPr lang="en-US" sz="1200" dirty="0">
                <a:solidFill>
                  <a:srgbClr val="FFFFFF"/>
                </a:solidFill>
                <a:latin typeface="Corbel"/>
                <a:cs typeface="Arial" panose="020B0604020202020204" pitchFamily="34" charset="0"/>
              </a:rPr>
              <a:t>Manages the allocation of the Public-School Capital Outlay Act Fund (PSCOF) to public school facilities.</a:t>
            </a:r>
          </a:p>
        </p:txBody>
      </p:sp>
      <p:sp>
        <p:nvSpPr>
          <p:cNvPr id="5" name="Rectangle 4"/>
          <p:cNvSpPr/>
          <p:nvPr/>
        </p:nvSpPr>
        <p:spPr>
          <a:xfrm>
            <a:off x="428627" y="5150144"/>
            <a:ext cx="8258171" cy="461665"/>
          </a:xfrm>
          <a:prstGeom prst="rect">
            <a:avLst/>
          </a:prstGeom>
        </p:spPr>
        <p:txBody>
          <a:bodyPr wrap="square">
            <a:spAutoFit/>
          </a:bodyPr>
          <a:lstStyle/>
          <a:p>
            <a:pPr defTabSz="685800">
              <a:spcAft>
                <a:spcPts val="900"/>
              </a:spcAft>
              <a:buClr>
                <a:srgbClr val="0070C0"/>
              </a:buClr>
            </a:pPr>
            <a:r>
              <a:rPr lang="en-US" sz="1200" dirty="0">
                <a:solidFill>
                  <a:srgbClr val="FFFFFF"/>
                </a:solidFill>
                <a:latin typeface="Corbel"/>
                <a:cs typeface="Arial" panose="020B0604020202020204" pitchFamily="34" charset="0"/>
              </a:rPr>
              <a:t>Staff to the PSCOC. Distributes state funding, partners with districts to manage PSCOC awarded projects, collect and organize public school facility data.</a:t>
            </a:r>
          </a:p>
        </p:txBody>
      </p:sp>
      <p:sp>
        <p:nvSpPr>
          <p:cNvPr id="6" name="Rectangle 5"/>
          <p:cNvSpPr/>
          <p:nvPr/>
        </p:nvSpPr>
        <p:spPr>
          <a:xfrm>
            <a:off x="428627" y="1908913"/>
            <a:ext cx="8258171" cy="646331"/>
          </a:xfrm>
          <a:prstGeom prst="rect">
            <a:avLst/>
          </a:prstGeom>
        </p:spPr>
        <p:txBody>
          <a:bodyPr wrap="square">
            <a:spAutoFit/>
          </a:bodyPr>
          <a:lstStyle/>
          <a:p>
            <a:pPr defTabSz="685800">
              <a:spcAft>
                <a:spcPts val="900"/>
              </a:spcAft>
              <a:buClr>
                <a:srgbClr val="0070C0"/>
              </a:buClr>
            </a:pPr>
            <a:r>
              <a:rPr lang="en-US" sz="1200" dirty="0">
                <a:solidFill>
                  <a:srgbClr val="FFFFFF"/>
                </a:solidFill>
                <a:latin typeface="Corbel"/>
              </a:rPr>
              <a:t>The Public-School Capital Outlay Oversight Task Force (PSCOOTF) oversees the work of the Public-School Capital Outlay Council (PSCOC) and the Public-School Facilities Authority (PSFA) as they carry out the state’s public school capital outlay program, and other programs, pursuant to the Public-School Capital Outlay Act (PSCOA). </a:t>
            </a:r>
            <a:endParaRPr lang="en-US" sz="1200" dirty="0">
              <a:solidFill>
                <a:srgbClr val="FFFFFF"/>
              </a:solidFill>
              <a:latin typeface="Corbel"/>
              <a:cs typeface="Arial" panose="020B0604020202020204" pitchFamily="34" charset="0"/>
            </a:endParaRPr>
          </a:p>
        </p:txBody>
      </p:sp>
      <p:sp>
        <p:nvSpPr>
          <p:cNvPr id="8" name="Flowchart: Alternate Process 7"/>
          <p:cNvSpPr/>
          <p:nvPr/>
        </p:nvSpPr>
        <p:spPr>
          <a:xfrm>
            <a:off x="428628" y="2602779"/>
            <a:ext cx="8258171" cy="3429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Calibri Light"/>
              </a:rPr>
              <a:t>Public School </a:t>
            </a:r>
            <a:r>
              <a:rPr lang="en-US" b="1" dirty="0">
                <a:solidFill>
                  <a:srgbClr val="FFFFFF"/>
                </a:solidFill>
                <a:latin typeface="Calibri Light"/>
              </a:rPr>
              <a:t>Capital</a:t>
            </a:r>
            <a:r>
              <a:rPr lang="en-US" sz="1500" b="1" dirty="0">
                <a:solidFill>
                  <a:srgbClr val="FFFFFF"/>
                </a:solidFill>
                <a:latin typeface="Calibri Light"/>
              </a:rPr>
              <a:t> Outlay Council (PSCOC)</a:t>
            </a:r>
          </a:p>
        </p:txBody>
      </p:sp>
      <p:sp>
        <p:nvSpPr>
          <p:cNvPr id="10" name="Flowchart: Alternate Process 9"/>
          <p:cNvSpPr/>
          <p:nvPr/>
        </p:nvSpPr>
        <p:spPr>
          <a:xfrm>
            <a:off x="428628" y="1583686"/>
            <a:ext cx="8258172" cy="3429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Calibri Light"/>
              </a:rPr>
              <a:t>Public School Capital Outlay Oversight Task Force (PSCOOTF)</a:t>
            </a:r>
          </a:p>
        </p:txBody>
      </p:sp>
      <p:sp>
        <p:nvSpPr>
          <p:cNvPr id="11" name="Flowchart: Alternate Process 10">
            <a:extLst>
              <a:ext uri="{FF2B5EF4-FFF2-40B4-BE49-F238E27FC236}">
                <a16:creationId xmlns:a16="http://schemas.microsoft.com/office/drawing/2014/main" id="{12E6C9AD-62CD-C135-5FF4-B55C0C96ECAB}"/>
              </a:ext>
            </a:extLst>
          </p:cNvPr>
          <p:cNvSpPr/>
          <p:nvPr/>
        </p:nvSpPr>
        <p:spPr>
          <a:xfrm>
            <a:off x="428627" y="3257541"/>
            <a:ext cx="3921915" cy="3429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Calibri Light"/>
              </a:rPr>
              <a:t>Awards Subcommittee</a:t>
            </a:r>
          </a:p>
        </p:txBody>
      </p:sp>
      <p:sp>
        <p:nvSpPr>
          <p:cNvPr id="12" name="Flowchart: Alternate Process 11">
            <a:extLst>
              <a:ext uri="{FF2B5EF4-FFF2-40B4-BE49-F238E27FC236}">
                <a16:creationId xmlns:a16="http://schemas.microsoft.com/office/drawing/2014/main" id="{8CAFBFB6-42F7-2747-B49D-3345858E0DA2}"/>
              </a:ext>
            </a:extLst>
          </p:cNvPr>
          <p:cNvSpPr/>
          <p:nvPr/>
        </p:nvSpPr>
        <p:spPr>
          <a:xfrm>
            <a:off x="4764883" y="3257541"/>
            <a:ext cx="3921915" cy="3429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Calibri Light"/>
              </a:rPr>
              <a:t>Administration, Maintenance &amp; Standards (AMS)</a:t>
            </a:r>
          </a:p>
        </p:txBody>
      </p:sp>
      <p:sp>
        <p:nvSpPr>
          <p:cNvPr id="18" name="Rectangle 17">
            <a:extLst>
              <a:ext uri="{FF2B5EF4-FFF2-40B4-BE49-F238E27FC236}">
                <a16:creationId xmlns:a16="http://schemas.microsoft.com/office/drawing/2014/main" id="{BDF42017-6B01-99E3-92FD-949FC39ED750}"/>
              </a:ext>
            </a:extLst>
          </p:cNvPr>
          <p:cNvSpPr/>
          <p:nvPr/>
        </p:nvSpPr>
        <p:spPr>
          <a:xfrm>
            <a:off x="428628" y="3581376"/>
            <a:ext cx="3921916" cy="1200329"/>
          </a:xfrm>
          <a:prstGeom prst="rect">
            <a:avLst/>
          </a:prstGeom>
        </p:spPr>
        <p:txBody>
          <a:bodyPr wrap="square">
            <a:spAutoFit/>
          </a:bodyPr>
          <a:lstStyle/>
          <a:p>
            <a:pPr algn="just" defTabSz="685800">
              <a:spcAft>
                <a:spcPts val="900"/>
              </a:spcAft>
              <a:buClr>
                <a:srgbClr val="0070C0"/>
              </a:buClr>
            </a:pPr>
            <a:r>
              <a:rPr lang="en-US" sz="1200" dirty="0">
                <a:solidFill>
                  <a:srgbClr val="FFFFFF"/>
                </a:solidFill>
                <a:latin typeface="Corbel"/>
                <a:cs typeface="Arial" panose="020B0604020202020204" pitchFamily="34" charset="0"/>
              </a:rPr>
              <a:t>The subcommittee ensures the awards process is conducted fairly and efficiently, focuses on specific aspects of the awards process including: Evaluating recommendations for awards and selecting recipients based on criteria; Formulating policies regarding language &amp; facilitating awards processes. </a:t>
            </a:r>
          </a:p>
        </p:txBody>
      </p:sp>
      <p:sp>
        <p:nvSpPr>
          <p:cNvPr id="24" name="Rectangle 23">
            <a:extLst>
              <a:ext uri="{FF2B5EF4-FFF2-40B4-BE49-F238E27FC236}">
                <a16:creationId xmlns:a16="http://schemas.microsoft.com/office/drawing/2014/main" id="{0AEB6F27-674D-2A04-EA51-FE5AD9348C1A}"/>
              </a:ext>
            </a:extLst>
          </p:cNvPr>
          <p:cNvSpPr/>
          <p:nvPr/>
        </p:nvSpPr>
        <p:spPr>
          <a:xfrm>
            <a:off x="4764884" y="3581376"/>
            <a:ext cx="3921916" cy="646331"/>
          </a:xfrm>
          <a:prstGeom prst="rect">
            <a:avLst/>
          </a:prstGeom>
        </p:spPr>
        <p:txBody>
          <a:bodyPr wrap="square">
            <a:spAutoFit/>
          </a:bodyPr>
          <a:lstStyle/>
          <a:p>
            <a:pPr algn="just" defTabSz="685800">
              <a:spcAft>
                <a:spcPts val="900"/>
              </a:spcAft>
              <a:buClr>
                <a:srgbClr val="0070C0"/>
              </a:buClr>
            </a:pPr>
            <a:r>
              <a:rPr lang="en-US" sz="1200" dirty="0">
                <a:solidFill>
                  <a:srgbClr val="FFFFFF"/>
                </a:solidFill>
                <a:latin typeface="Corbel"/>
                <a:cs typeface="Arial" panose="020B0604020202020204" pitchFamily="34" charset="0"/>
              </a:rPr>
              <a:t>The subcommittee reviews and provides guidance on policies and standards, strategic planning and maintenance processes.  </a:t>
            </a:r>
          </a:p>
        </p:txBody>
      </p:sp>
      <p:sp>
        <p:nvSpPr>
          <p:cNvPr id="7" name="Arrow: Right 6">
            <a:extLst>
              <a:ext uri="{FF2B5EF4-FFF2-40B4-BE49-F238E27FC236}">
                <a16:creationId xmlns:a16="http://schemas.microsoft.com/office/drawing/2014/main" id="{B438D142-262B-D98C-6386-B62D13154C5E}"/>
              </a:ext>
            </a:extLst>
          </p:cNvPr>
          <p:cNvSpPr/>
          <p:nvPr/>
        </p:nvSpPr>
        <p:spPr>
          <a:xfrm rot="5400000">
            <a:off x="-120013" y="1779052"/>
            <a:ext cx="733806" cy="36347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Light"/>
            </a:endParaRPr>
          </a:p>
        </p:txBody>
      </p:sp>
      <p:sp>
        <p:nvSpPr>
          <p:cNvPr id="9" name="Arrow: Right 8">
            <a:extLst>
              <a:ext uri="{FF2B5EF4-FFF2-40B4-BE49-F238E27FC236}">
                <a16:creationId xmlns:a16="http://schemas.microsoft.com/office/drawing/2014/main" id="{1B8F28DC-3C23-D8A8-FD74-0C1B3148C49D}"/>
              </a:ext>
            </a:extLst>
          </p:cNvPr>
          <p:cNvSpPr/>
          <p:nvPr/>
        </p:nvSpPr>
        <p:spPr>
          <a:xfrm rot="5400000">
            <a:off x="-121156" y="3053020"/>
            <a:ext cx="733806" cy="36347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Light"/>
            </a:endParaRPr>
          </a:p>
        </p:txBody>
      </p:sp>
      <p:sp>
        <p:nvSpPr>
          <p:cNvPr id="13" name="Arrow: Right 12">
            <a:extLst>
              <a:ext uri="{FF2B5EF4-FFF2-40B4-BE49-F238E27FC236}">
                <a16:creationId xmlns:a16="http://schemas.microsoft.com/office/drawing/2014/main" id="{74F87AD7-5925-5ED6-02D8-D35D45C8D431}"/>
              </a:ext>
            </a:extLst>
          </p:cNvPr>
          <p:cNvSpPr/>
          <p:nvPr/>
        </p:nvSpPr>
        <p:spPr>
          <a:xfrm rot="5400000">
            <a:off x="-135253" y="4479584"/>
            <a:ext cx="733806" cy="36347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Light"/>
            </a:endParaRPr>
          </a:p>
        </p:txBody>
      </p:sp>
      <p:sp>
        <p:nvSpPr>
          <p:cNvPr id="14" name="Arrow: Right 13">
            <a:extLst>
              <a:ext uri="{FF2B5EF4-FFF2-40B4-BE49-F238E27FC236}">
                <a16:creationId xmlns:a16="http://schemas.microsoft.com/office/drawing/2014/main" id="{94159D32-945B-8A08-7E7A-FC0F38E3B034}"/>
              </a:ext>
            </a:extLst>
          </p:cNvPr>
          <p:cNvSpPr/>
          <p:nvPr/>
        </p:nvSpPr>
        <p:spPr>
          <a:xfrm rot="16200000">
            <a:off x="8543927" y="1809532"/>
            <a:ext cx="733806" cy="36347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Light"/>
            </a:endParaRPr>
          </a:p>
        </p:txBody>
      </p:sp>
      <p:sp>
        <p:nvSpPr>
          <p:cNvPr id="15" name="Arrow: Right 14">
            <a:extLst>
              <a:ext uri="{FF2B5EF4-FFF2-40B4-BE49-F238E27FC236}">
                <a16:creationId xmlns:a16="http://schemas.microsoft.com/office/drawing/2014/main" id="{9D9A6B67-208C-35E2-4509-9F8A2A4C3595}"/>
              </a:ext>
            </a:extLst>
          </p:cNvPr>
          <p:cNvSpPr/>
          <p:nvPr/>
        </p:nvSpPr>
        <p:spPr>
          <a:xfrm rot="16200000">
            <a:off x="8551547" y="3066832"/>
            <a:ext cx="733806" cy="36347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Light"/>
            </a:endParaRPr>
          </a:p>
        </p:txBody>
      </p:sp>
      <p:sp>
        <p:nvSpPr>
          <p:cNvPr id="16" name="Arrow: Right 15">
            <a:extLst>
              <a:ext uri="{FF2B5EF4-FFF2-40B4-BE49-F238E27FC236}">
                <a16:creationId xmlns:a16="http://schemas.microsoft.com/office/drawing/2014/main" id="{4AAA9B5E-C19F-E4E3-E122-A68310062D1E}"/>
              </a:ext>
            </a:extLst>
          </p:cNvPr>
          <p:cNvSpPr/>
          <p:nvPr/>
        </p:nvSpPr>
        <p:spPr>
          <a:xfrm rot="16200000">
            <a:off x="8536307" y="4529872"/>
            <a:ext cx="733806" cy="363474"/>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Light"/>
            </a:endParaRPr>
          </a:p>
        </p:txBody>
      </p:sp>
      <p:sp>
        <p:nvSpPr>
          <p:cNvPr id="2" name="Flowchart: Alternate Process 1">
            <a:extLst>
              <a:ext uri="{FF2B5EF4-FFF2-40B4-BE49-F238E27FC236}">
                <a16:creationId xmlns:a16="http://schemas.microsoft.com/office/drawing/2014/main" id="{1C153FE6-13AB-F4B6-8316-B827B779EC5C}"/>
              </a:ext>
            </a:extLst>
          </p:cNvPr>
          <p:cNvSpPr/>
          <p:nvPr/>
        </p:nvSpPr>
        <p:spPr>
          <a:xfrm>
            <a:off x="438153" y="1012186"/>
            <a:ext cx="8258172" cy="3429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rgbClr val="FFFFFF"/>
                </a:solidFill>
                <a:latin typeface="Calibri Light"/>
              </a:rPr>
              <a:t>Zuni Lawsuit </a:t>
            </a:r>
          </a:p>
        </p:txBody>
      </p:sp>
    </p:spTree>
    <p:extLst>
      <p:ext uri="{BB962C8B-B14F-4D97-AF65-F5344CB8AC3E}">
        <p14:creationId xmlns:p14="http://schemas.microsoft.com/office/powerpoint/2010/main" val="3240982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FB808-BB1A-3A47-A3E5-6F833BBF61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32209C-A4A0-501A-97C5-69B7064C622B}"/>
              </a:ext>
            </a:extLst>
          </p:cNvPr>
          <p:cNvSpPr>
            <a:spLocks noGrp="1"/>
          </p:cNvSpPr>
          <p:nvPr>
            <p:ph type="title"/>
          </p:nvPr>
        </p:nvSpPr>
        <p:spPr>
          <a:xfrm>
            <a:off x="253961" y="1670858"/>
            <a:ext cx="3619769" cy="2162441"/>
          </a:xfrm>
        </p:spPr>
        <p:txBody>
          <a:bodyPr/>
          <a:lstStyle/>
          <a:p>
            <a:r>
              <a:rPr lang="en-US" dirty="0">
                <a:latin typeface="+mn-lt"/>
              </a:rPr>
              <a:t>PSCOC Funding Uses</a:t>
            </a:r>
          </a:p>
        </p:txBody>
      </p:sp>
      <p:sp>
        <p:nvSpPr>
          <p:cNvPr id="5" name="Rectangle 4">
            <a:extLst>
              <a:ext uri="{FF2B5EF4-FFF2-40B4-BE49-F238E27FC236}">
                <a16:creationId xmlns:a16="http://schemas.microsoft.com/office/drawing/2014/main" id="{1D4091AC-8F04-693E-5FB7-716E2A4F75D1}"/>
              </a:ext>
            </a:extLst>
          </p:cNvPr>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90A1DC1-6BC4-73EC-CFD1-7C32B2691114}"/>
              </a:ext>
            </a:extLst>
          </p:cNvPr>
          <p:cNvSpPr/>
          <p:nvPr/>
        </p:nvSpPr>
        <p:spPr>
          <a:xfrm>
            <a:off x="253961" y="3953174"/>
            <a:ext cx="3433830" cy="400110"/>
          </a:xfrm>
          <a:prstGeom prst="rect">
            <a:avLst/>
          </a:prstGeom>
        </p:spPr>
        <p:txBody>
          <a:bodyPr wrap="square">
            <a:spAutoFit/>
          </a:bodyPr>
          <a:lstStyle/>
          <a:p>
            <a:endParaRPr lang="en-US" sz="1000" dirty="0">
              <a:solidFill>
                <a:schemeClr val="bg1"/>
              </a:solidFill>
            </a:endParaRPr>
          </a:p>
          <a:p>
            <a:endParaRPr lang="en-US" sz="1000" dirty="0">
              <a:solidFill>
                <a:schemeClr val="bg1"/>
              </a:solidFill>
            </a:endParaRPr>
          </a:p>
        </p:txBody>
      </p:sp>
      <p:sp>
        <p:nvSpPr>
          <p:cNvPr id="7" name="Text Placeholder 6">
            <a:extLst>
              <a:ext uri="{FF2B5EF4-FFF2-40B4-BE49-F238E27FC236}">
                <a16:creationId xmlns:a16="http://schemas.microsoft.com/office/drawing/2014/main" id="{4C9B677A-42BA-BA02-2112-9D3C185C43B8}"/>
              </a:ext>
            </a:extLst>
          </p:cNvPr>
          <p:cNvSpPr>
            <a:spLocks noGrp="1"/>
          </p:cNvSpPr>
          <p:nvPr>
            <p:ph type="body" sz="quarter" idx="4294967295"/>
          </p:nvPr>
        </p:nvSpPr>
        <p:spPr>
          <a:xfrm>
            <a:off x="4063043" y="83284"/>
            <a:ext cx="4986066" cy="6474679"/>
          </a:xfrm>
        </p:spPr>
        <p:txBody>
          <a:bodyPr anchor="t">
            <a:no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PSCOC Awards</a:t>
            </a:r>
          </a:p>
          <a:p>
            <a:pPr marL="685789" lvl="1" indent="-228600" defTabSz="914400">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Standards-based</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Systems-based</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Pre-Kindergarten </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Teacher Housing </a:t>
            </a:r>
          </a:p>
          <a:p>
            <a:pPr marL="1142977" lvl="2"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Pilot currently on-hold</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Demolition</a:t>
            </a:r>
            <a:endParaRPr lang="en-US" dirty="0">
              <a:solidFill>
                <a:prstClr val="black"/>
              </a:solidFill>
              <a:latin typeface="Aptos" panose="02110004020202020204"/>
              <a:cs typeface="+mn-cs"/>
            </a:endParaRP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5-Year Facility Master Plans</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Lease Payment Assistance</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Life, Health, Safety Emergencies</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Measurement &amp; Verification</a:t>
            </a:r>
          </a:p>
          <a:p>
            <a:pPr marL="228600" indent="-228600" defTabSz="914400">
              <a:lnSpc>
                <a:spcPct val="100000"/>
              </a:lnSpc>
              <a:spcBef>
                <a:spcPts val="0"/>
              </a:spcBef>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Broadband</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 </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Formerly under PSFA; now managed by the Department of Information Technology</a:t>
            </a:r>
          </a:p>
          <a:p>
            <a:pPr marL="228600" indent="-228600" defTabSz="914400">
              <a:lnSpc>
                <a:spcPct val="100000"/>
              </a:lnSpc>
              <a:spcBef>
                <a:spcPts val="0"/>
              </a:spcBef>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State Fire Marshal &amp; Construction Industries Division Inspections</a:t>
            </a:r>
          </a:p>
          <a:p>
            <a:pPr marL="228600" indent="-228600" defTabSz="914400">
              <a:lnSpc>
                <a:spcPct val="100000"/>
              </a:lnSpc>
              <a:spcBef>
                <a:spcPts val="0"/>
              </a:spcBef>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Legislative Distributions &amp; Appropriations</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SB-212, HB-505, HB-450 </a:t>
            </a:r>
          </a:p>
          <a:p>
            <a:pPr marL="685789" lvl="1" indent="-228600" defTabSz="914400">
              <a:lnSpc>
                <a:spcPct val="100000"/>
              </a:lnSpc>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SB-9, HB-119</a:t>
            </a:r>
          </a:p>
          <a:p>
            <a:pPr marL="228600" indent="-228600" defTabSz="914400">
              <a:lnSpc>
                <a:spcPct val="100000"/>
              </a:lnSpc>
              <a:spcBef>
                <a:spcPts val="0"/>
              </a:spcBef>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PSFA Operating Budget</a:t>
            </a:r>
          </a:p>
          <a:p>
            <a:pPr marL="685789" lvl="1" indent="-228600" defTabSz="914400">
              <a:lnSpc>
                <a:spcPct val="100000"/>
              </a:lnSpc>
              <a:spcBef>
                <a:spcPts val="0"/>
              </a:spcBef>
              <a:defRPr/>
            </a:pPr>
            <a:endParaRPr kumimoji="0" lang="en-US"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9955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1625-2BB6-E8CF-77D0-000ABA2BF4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D5AB00-791C-3081-D9BF-9EC1E14F12C7}"/>
              </a:ext>
            </a:extLst>
          </p:cNvPr>
          <p:cNvSpPr>
            <a:spLocks noGrp="1"/>
          </p:cNvSpPr>
          <p:nvPr>
            <p:ph type="title"/>
          </p:nvPr>
        </p:nvSpPr>
        <p:spPr>
          <a:xfrm>
            <a:off x="253961" y="1670858"/>
            <a:ext cx="3619769" cy="2162441"/>
          </a:xfrm>
        </p:spPr>
        <p:txBody>
          <a:bodyPr/>
          <a:lstStyle/>
          <a:p>
            <a:r>
              <a:rPr lang="en-US" dirty="0">
                <a:latin typeface="+mn-lt"/>
              </a:rPr>
              <a:t>Sources of Funding for Districts</a:t>
            </a:r>
          </a:p>
        </p:txBody>
      </p:sp>
      <p:sp>
        <p:nvSpPr>
          <p:cNvPr id="5" name="Rectangle 4">
            <a:extLst>
              <a:ext uri="{FF2B5EF4-FFF2-40B4-BE49-F238E27FC236}">
                <a16:creationId xmlns:a16="http://schemas.microsoft.com/office/drawing/2014/main" id="{F58287CD-D8A2-245D-ABE9-E10604548D12}"/>
              </a:ext>
            </a:extLst>
          </p:cNvPr>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A1BEA19-DA89-EF6D-A5F7-03F5A06F471C}"/>
              </a:ext>
            </a:extLst>
          </p:cNvPr>
          <p:cNvSpPr/>
          <p:nvPr/>
        </p:nvSpPr>
        <p:spPr>
          <a:xfrm>
            <a:off x="253961" y="3953174"/>
            <a:ext cx="3433830" cy="400110"/>
          </a:xfrm>
          <a:prstGeom prst="rect">
            <a:avLst/>
          </a:prstGeom>
        </p:spPr>
        <p:txBody>
          <a:bodyPr wrap="square">
            <a:spAutoFit/>
          </a:bodyPr>
          <a:lstStyle/>
          <a:p>
            <a:endParaRPr lang="en-US" sz="1000" dirty="0">
              <a:solidFill>
                <a:schemeClr val="bg1"/>
              </a:solidFill>
            </a:endParaRPr>
          </a:p>
          <a:p>
            <a:endParaRPr lang="en-US" sz="1000" dirty="0">
              <a:solidFill>
                <a:schemeClr val="bg1"/>
              </a:solidFill>
            </a:endParaRPr>
          </a:p>
        </p:txBody>
      </p:sp>
      <p:sp>
        <p:nvSpPr>
          <p:cNvPr id="7" name="Text Placeholder 6">
            <a:extLst>
              <a:ext uri="{FF2B5EF4-FFF2-40B4-BE49-F238E27FC236}">
                <a16:creationId xmlns:a16="http://schemas.microsoft.com/office/drawing/2014/main" id="{10925765-8FE2-8AB4-E889-065BEF959424}"/>
              </a:ext>
            </a:extLst>
          </p:cNvPr>
          <p:cNvSpPr>
            <a:spLocks noGrp="1"/>
          </p:cNvSpPr>
          <p:nvPr>
            <p:ph type="body" sz="quarter" idx="4294967295"/>
          </p:nvPr>
        </p:nvSpPr>
        <p:spPr>
          <a:xfrm>
            <a:off x="4063043" y="83284"/>
            <a:ext cx="4986066" cy="6474679"/>
          </a:xfrm>
        </p:spPr>
        <p:txBody>
          <a:bodyPr anchor="t">
            <a:no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b="1" dirty="0">
              <a:solidFill>
                <a:prstClr val="black"/>
              </a:solidFill>
              <a:latin typeface="Aptos" panose="02110004020202020204"/>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b="1" dirty="0">
              <a:solidFill>
                <a:prstClr val="black"/>
              </a:solidFill>
              <a:latin typeface="Aptos" panose="02110004020202020204"/>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PSCOC Awards </a:t>
            </a:r>
          </a:p>
          <a:p>
            <a:pPr marL="685789" lvl="1" indent="-228600" defTabSz="914400">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requires state/local match</a:t>
            </a:r>
          </a:p>
          <a:p>
            <a:pPr marL="685789" lvl="1" indent="-228600" defTabSz="914400">
              <a:spcBef>
                <a:spcPts val="0"/>
              </a:spcBef>
              <a:defRPr/>
            </a:pPr>
            <a:endParaRPr kumimoji="0" lang="en-US"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General Obligation Bond Elections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Mill Levies</a:t>
            </a:r>
          </a:p>
          <a:p>
            <a:pPr marL="685789" lvl="1" indent="-228600" defTabSz="914400">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SB‑9</a:t>
            </a:r>
          </a:p>
          <a:p>
            <a:pPr marL="685789" lvl="1" indent="-228600" defTabSz="914400">
              <a:spcBef>
                <a:spcPts val="0"/>
              </a:spcBef>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HB‑33</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Operational Funding </a:t>
            </a:r>
          </a:p>
          <a:p>
            <a:pPr marL="685789" lvl="1" indent="-228600" defTabSz="914400">
              <a:spcBef>
                <a:spcPts val="0"/>
              </a:spcBef>
              <a:defRPr/>
            </a:pPr>
            <a:r>
              <a:rPr kumimoji="0" lang="en-US" i="1" u="none" strike="noStrike" kern="1200" cap="none" spc="0" normalizeH="0" baseline="0" noProof="0" dirty="0">
                <a:ln>
                  <a:noFill/>
                </a:ln>
                <a:solidFill>
                  <a:prstClr val="black"/>
                </a:solidFill>
                <a:effectLst/>
                <a:uLnTx/>
                <a:uFillTx/>
                <a:latin typeface="Aptos" panose="02110004020202020204"/>
                <a:ea typeface="+mn-ea"/>
                <a:cs typeface="+mn-cs"/>
              </a:rPr>
              <a:t>PED Secretary approval</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Legislative Appropriations </a:t>
            </a:r>
          </a:p>
          <a:p>
            <a:pPr marL="685789" lvl="1" indent="-228600" defTabSz="914400">
              <a:spcBef>
                <a:spcPts val="0"/>
              </a:spcBef>
              <a:defRPr/>
            </a:pPr>
            <a:r>
              <a:rPr kumimoji="0" lang="en-US" i="1" u="none" strike="noStrike" kern="1200" cap="none" spc="0" normalizeH="0" baseline="0" noProof="0" dirty="0">
                <a:ln>
                  <a:noFill/>
                </a:ln>
                <a:solidFill>
                  <a:prstClr val="black"/>
                </a:solidFill>
                <a:effectLst/>
                <a:uLnTx/>
                <a:uFillTx/>
                <a:latin typeface="Aptos" panose="02110004020202020204"/>
                <a:ea typeface="+mn-ea"/>
                <a:cs typeface="+mn-cs"/>
              </a:rPr>
              <a:t>not compatible with PSCOC awards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Federal Grants</a:t>
            </a:r>
          </a:p>
          <a:p>
            <a:pPr marL="685789" lvl="1" indent="-228600" defTabSz="914400">
              <a:lnSpc>
                <a:spcPct val="100000"/>
              </a:lnSpc>
              <a:spcBef>
                <a:spcPts val="0"/>
              </a:spcBef>
              <a:defRPr/>
            </a:pPr>
            <a:endParaRPr kumimoji="0" lang="en-US"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940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E392-29C9-0C5B-22D3-A9BEB1FF18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36E91D-8EBB-0CA8-87FB-44F22491C732}"/>
              </a:ext>
            </a:extLst>
          </p:cNvPr>
          <p:cNvSpPr>
            <a:spLocks noGrp="1"/>
          </p:cNvSpPr>
          <p:nvPr>
            <p:ph type="title"/>
          </p:nvPr>
        </p:nvSpPr>
        <p:spPr>
          <a:xfrm>
            <a:off x="253961" y="1670858"/>
            <a:ext cx="3619769" cy="2162441"/>
          </a:xfrm>
        </p:spPr>
        <p:txBody>
          <a:bodyPr/>
          <a:lstStyle/>
          <a:p>
            <a:r>
              <a:rPr lang="en-US" dirty="0">
                <a:latin typeface="+mn-lt"/>
              </a:rPr>
              <a:t>State | Local Match</a:t>
            </a:r>
          </a:p>
        </p:txBody>
      </p:sp>
      <p:sp>
        <p:nvSpPr>
          <p:cNvPr id="5" name="Rectangle 4">
            <a:extLst>
              <a:ext uri="{FF2B5EF4-FFF2-40B4-BE49-F238E27FC236}">
                <a16:creationId xmlns:a16="http://schemas.microsoft.com/office/drawing/2014/main" id="{9CFF02F2-E180-B3A3-327F-E3EA8855DDE8}"/>
              </a:ext>
            </a:extLst>
          </p:cNvPr>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D1E92D4-EE46-A1A3-4F4B-9067497849EC}"/>
              </a:ext>
            </a:extLst>
          </p:cNvPr>
          <p:cNvSpPr/>
          <p:nvPr/>
        </p:nvSpPr>
        <p:spPr>
          <a:xfrm>
            <a:off x="253961" y="3953174"/>
            <a:ext cx="3433830" cy="400110"/>
          </a:xfrm>
          <a:prstGeom prst="rect">
            <a:avLst/>
          </a:prstGeom>
        </p:spPr>
        <p:txBody>
          <a:bodyPr wrap="square">
            <a:spAutoFit/>
          </a:bodyPr>
          <a:lstStyle/>
          <a:p>
            <a:endParaRPr lang="en-US" sz="1000" dirty="0">
              <a:solidFill>
                <a:schemeClr val="bg1"/>
              </a:solidFill>
            </a:endParaRPr>
          </a:p>
          <a:p>
            <a:endParaRPr lang="en-US" sz="1000" dirty="0">
              <a:solidFill>
                <a:schemeClr val="bg1"/>
              </a:solidFill>
            </a:endParaRPr>
          </a:p>
        </p:txBody>
      </p:sp>
      <p:sp>
        <p:nvSpPr>
          <p:cNvPr id="7" name="Text Placeholder 6">
            <a:extLst>
              <a:ext uri="{FF2B5EF4-FFF2-40B4-BE49-F238E27FC236}">
                <a16:creationId xmlns:a16="http://schemas.microsoft.com/office/drawing/2014/main" id="{411C221C-5420-28DE-C9F9-5679DD0983B9}"/>
              </a:ext>
            </a:extLst>
          </p:cNvPr>
          <p:cNvSpPr>
            <a:spLocks noGrp="1"/>
          </p:cNvSpPr>
          <p:nvPr>
            <p:ph type="body" sz="quarter" idx="4294967295"/>
          </p:nvPr>
        </p:nvSpPr>
        <p:spPr>
          <a:xfrm>
            <a:off x="4063043" y="83284"/>
            <a:ext cx="4986066" cy="6474679"/>
          </a:xfrm>
        </p:spPr>
        <p:txBody>
          <a:bodyPr anchor="t">
            <a:no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b="1" dirty="0">
                <a:solidFill>
                  <a:prstClr val="black"/>
                </a:solidFill>
                <a:latin typeface="Aptos" panose="02110004020202020204"/>
                <a:cs typeface="+mn-cs"/>
              </a:rPr>
              <a:t>Public school capital outlay projects; application; grant assistance, § 22-24-5.B.(5) NMSA1978</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b="1" dirty="0">
              <a:solidFill>
                <a:prstClr val="black"/>
              </a:solidFill>
              <a:latin typeface="Aptos" panose="02110004020202020204"/>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b="1" dirty="0">
              <a:solidFill>
                <a:prstClr val="black"/>
              </a:solidFill>
              <a:latin typeface="Aptos" panose="02110004020202020204"/>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b="1" dirty="0">
              <a:solidFill>
                <a:prstClr val="black"/>
              </a:solidFill>
              <a:latin typeface="Aptos" panose="02110004020202020204"/>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b="1" dirty="0">
              <a:solidFill>
                <a:prstClr val="black"/>
              </a:solidFill>
              <a:latin typeface="Aptos" panose="02110004020202020204"/>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b="1" dirty="0">
                <a:solidFill>
                  <a:prstClr val="black"/>
                </a:solidFill>
                <a:latin typeface="Aptos" panose="02110004020202020204"/>
                <a:cs typeface="+mn-cs"/>
              </a:rPr>
              <a:t>TMAGSF: Total Maximum Allowable Gross Square Footage</a:t>
            </a:r>
          </a:p>
          <a:p>
            <a:pPr marL="0" marR="0" lvl="0" indent="0" algn="ctr" defTabSz="914400" rtl="0" eaLnBrk="1" fontAlgn="auto" latinLnBrk="0" hangingPunct="1">
              <a:lnSpc>
                <a:spcPct val="90000"/>
              </a:lnSpc>
              <a:spcBef>
                <a:spcPts val="0"/>
              </a:spcBef>
              <a:spcAft>
                <a:spcPts val="0"/>
              </a:spcAft>
              <a:buClrTx/>
              <a:buSzTx/>
              <a:buNone/>
              <a:tabLst/>
              <a:defRPr/>
            </a:pPr>
            <a:r>
              <a:rPr lang="en-US" b="1" dirty="0">
                <a:solidFill>
                  <a:prstClr val="black"/>
                </a:solidFill>
                <a:latin typeface="Aptos" panose="02110004020202020204"/>
                <a:cs typeface="+mn-cs"/>
              </a:rPr>
              <a:t>----------------------------------------------------</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None/>
              <a:tabLst/>
              <a:defRPr/>
            </a:pPr>
            <a:endParaRPr kumimoji="0" lang="en-US"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solidFill>
                <a:schemeClr val="tx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48F8F41-E027-0A0B-6B98-A804D9464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439" y="1281959"/>
            <a:ext cx="5098643" cy="955953"/>
          </a:xfrm>
          <a:prstGeom prst="rect">
            <a:avLst/>
          </a:prstGeom>
        </p:spPr>
      </p:pic>
      <p:sp>
        <p:nvSpPr>
          <p:cNvPr id="6" name="Content Placeholder 5">
            <a:extLst>
              <a:ext uri="{FF2B5EF4-FFF2-40B4-BE49-F238E27FC236}">
                <a16:creationId xmlns:a16="http://schemas.microsoft.com/office/drawing/2014/main" id="{FB160DA3-9E4E-D719-1DE0-0DE1595B92AD}"/>
              </a:ext>
            </a:extLst>
          </p:cNvPr>
          <p:cNvSpPr txBox="1">
            <a:spLocks/>
          </p:cNvSpPr>
          <p:nvPr/>
        </p:nvSpPr>
        <p:spPr>
          <a:xfrm>
            <a:off x="4048193" y="3102335"/>
            <a:ext cx="5000916" cy="36723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Full Phase 2 formula integration in FY24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Previous studies from the University of New Mexico’s Bureau of Business and Economic Research (BBER)</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Local match reduced by Senate Bill 131 (2023):</a:t>
            </a:r>
          </a:p>
          <a:p>
            <a:pPr lvl="1">
              <a:spcBef>
                <a:spcPts val="0"/>
              </a:spcBef>
            </a:pPr>
            <a:r>
              <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one‑third for all districts</a:t>
            </a:r>
          </a:p>
          <a:p>
            <a:pPr lvl="1">
              <a:spcBef>
                <a:spcPts val="0"/>
              </a:spcBef>
            </a:pPr>
            <a:r>
              <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one‑half for micro‑districts (200 MEM or fewer)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Currently under review by the Legislative Finance Committee &amp; Legislative Education Study Committee</a:t>
            </a:r>
          </a:p>
        </p:txBody>
      </p:sp>
    </p:spTree>
    <p:extLst>
      <p:ext uri="{BB962C8B-B14F-4D97-AF65-F5344CB8AC3E}">
        <p14:creationId xmlns:p14="http://schemas.microsoft.com/office/powerpoint/2010/main" val="3540697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EF2C8-D17A-F5F1-C9AE-5CFBE82EA3E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439A6B-3F33-57EB-AD72-EB40FCD0EBEB}"/>
              </a:ext>
            </a:extLst>
          </p:cNvPr>
          <p:cNvSpPr>
            <a:spLocks noGrp="1"/>
          </p:cNvSpPr>
          <p:nvPr>
            <p:ph type="body" sz="quarter" idx="15"/>
          </p:nvPr>
        </p:nvSpPr>
        <p:spPr>
          <a:xfrm>
            <a:off x="0" y="2432649"/>
            <a:ext cx="4572000" cy="4244195"/>
          </a:xfrm>
        </p:spPr>
        <p:txBody>
          <a:bodyPr>
            <a:noAutofit/>
          </a:bodyPr>
          <a:lstStyle/>
          <a:p>
            <a:pPr fontAlgn="base" hangingPunct="0">
              <a:lnSpc>
                <a:spcPct val="100000"/>
              </a:lnSpc>
              <a:spcBef>
                <a:spcPts val="0"/>
              </a:spcBef>
              <a:spcAft>
                <a:spcPct val="0"/>
              </a:spcAft>
              <a:buClr>
                <a:schemeClr val="bg1"/>
              </a:buClr>
              <a:defRPr/>
            </a:pPr>
            <a:r>
              <a:rPr lang="en-US" sz="2000" b="1" dirty="0"/>
              <a:t>§ 22-24-5.B.(9)(a-b) NMSA1978:</a:t>
            </a:r>
          </a:p>
          <a:p>
            <a:pPr fontAlgn="base" hangingPunct="0">
              <a:lnSpc>
                <a:spcPct val="100000"/>
              </a:lnSpc>
              <a:spcBef>
                <a:spcPct val="20000"/>
              </a:spcBef>
              <a:spcAft>
                <a:spcPct val="0"/>
              </a:spcAft>
              <a:buClr>
                <a:schemeClr val="bg1"/>
              </a:buClr>
              <a:defRPr/>
            </a:pPr>
            <a:r>
              <a:rPr lang="en-US" sz="2000" dirty="0"/>
              <a:t>“the council may adjust the amount of a school district's local share otherwise required if it determines that the school district </a:t>
            </a:r>
            <a:r>
              <a:rPr lang="en-US" sz="2000" u="sng" dirty="0"/>
              <a:t>has made a good-faith effort to use all of its local resources</a:t>
            </a:r>
            <a:r>
              <a:rPr lang="en-US" sz="2000" dirty="0"/>
              <a:t>.  Before making any adjustment to the local share, the council shall consider whether:”</a:t>
            </a:r>
          </a:p>
          <a:p>
            <a:pPr lvl="1" fontAlgn="base" hangingPunct="0">
              <a:lnSpc>
                <a:spcPct val="100000"/>
              </a:lnSpc>
              <a:spcBef>
                <a:spcPct val="20000"/>
              </a:spcBef>
              <a:spcAft>
                <a:spcPct val="0"/>
              </a:spcAft>
              <a:buClr>
                <a:schemeClr val="bg1"/>
              </a:buClr>
              <a:defRPr/>
            </a:pPr>
            <a:r>
              <a:rPr lang="en-US" sz="1800" b="1" dirty="0"/>
              <a:t>(a)</a:t>
            </a:r>
            <a:r>
              <a:rPr lang="en-US" sz="1800" dirty="0"/>
              <a:t> Insufficient bond capacity over the next four years &amp; residential mill rate of at least 10  </a:t>
            </a:r>
          </a:p>
          <a:p>
            <a:pPr lvl="1" fontAlgn="base" hangingPunct="0">
              <a:lnSpc>
                <a:spcPct val="100000"/>
              </a:lnSpc>
              <a:spcBef>
                <a:spcPct val="20000"/>
              </a:spcBef>
              <a:spcAft>
                <a:spcPct val="0"/>
              </a:spcAft>
              <a:buClr>
                <a:schemeClr val="bg1"/>
              </a:buClr>
              <a:defRPr/>
            </a:pPr>
            <a:r>
              <a:rPr lang="en-US" sz="1800" b="1" dirty="0"/>
              <a:t>(b)</a:t>
            </a:r>
            <a:r>
              <a:rPr lang="en-US" sz="1800" dirty="0"/>
              <a:t> MEM below 1,500 students &amp; residential mill rate of at least 7</a:t>
            </a:r>
          </a:p>
          <a:p>
            <a:pPr marL="0" indent="0" fontAlgn="base" hangingPunct="0">
              <a:lnSpc>
                <a:spcPct val="100000"/>
              </a:lnSpc>
              <a:spcBef>
                <a:spcPct val="20000"/>
              </a:spcBef>
              <a:spcAft>
                <a:spcPct val="0"/>
              </a:spcAft>
              <a:buClr>
                <a:schemeClr val="bg1"/>
              </a:buClr>
              <a:buNone/>
              <a:defRPr/>
            </a:pPr>
            <a:endParaRPr lang="en-US" sz="1800" kern="0" dirty="0"/>
          </a:p>
        </p:txBody>
      </p:sp>
      <p:sp>
        <p:nvSpPr>
          <p:cNvPr id="6" name="Title 5">
            <a:extLst>
              <a:ext uri="{FF2B5EF4-FFF2-40B4-BE49-F238E27FC236}">
                <a16:creationId xmlns:a16="http://schemas.microsoft.com/office/drawing/2014/main" id="{0AE52B7F-00F8-9097-4D8E-5783AD4761BE}"/>
              </a:ext>
            </a:extLst>
          </p:cNvPr>
          <p:cNvSpPr>
            <a:spLocks noGrp="1"/>
          </p:cNvSpPr>
          <p:nvPr>
            <p:ph type="title"/>
          </p:nvPr>
        </p:nvSpPr>
        <p:spPr>
          <a:xfrm>
            <a:off x="0" y="358610"/>
            <a:ext cx="9143999" cy="667933"/>
          </a:xfrm>
        </p:spPr>
        <p:txBody>
          <a:bodyPr>
            <a:normAutofit/>
          </a:bodyPr>
          <a:lstStyle/>
          <a:p>
            <a:r>
              <a:rPr lang="en-US" dirty="0"/>
              <a:t>Local Match Reductions</a:t>
            </a:r>
            <a:endParaRPr lang="en-US" sz="1800" dirty="0">
              <a:solidFill>
                <a:srgbClr val="0000FF"/>
              </a:solidFill>
            </a:endParaRPr>
          </a:p>
        </p:txBody>
      </p:sp>
      <p:sp>
        <p:nvSpPr>
          <p:cNvPr id="7" name="Text Placeholder 3">
            <a:extLst>
              <a:ext uri="{FF2B5EF4-FFF2-40B4-BE49-F238E27FC236}">
                <a16:creationId xmlns:a16="http://schemas.microsoft.com/office/drawing/2014/main" id="{8B3CA349-14CE-71F6-9D0C-9A92F3EDCD00}"/>
              </a:ext>
            </a:extLst>
          </p:cNvPr>
          <p:cNvSpPr txBox="1">
            <a:spLocks/>
          </p:cNvSpPr>
          <p:nvPr/>
        </p:nvSpPr>
        <p:spPr>
          <a:xfrm>
            <a:off x="4658264" y="2516635"/>
            <a:ext cx="4399471" cy="4073945"/>
          </a:xfrm>
          <a:prstGeom prst="rect">
            <a:avLst/>
          </a:prstGeom>
        </p:spPr>
        <p:txBody>
          <a:bodyPr vert="horz" lIns="0" tIns="72000" rIns="91440" bIns="45720" rtlCol="0">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051" b="0" i="0" kern="1200">
                <a:solidFill>
                  <a:schemeClr val="bg1"/>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051" b="0" i="0" kern="1200">
                <a:solidFill>
                  <a:schemeClr val="bg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hangingPunct="0">
              <a:lnSpc>
                <a:spcPct val="100000"/>
              </a:lnSpc>
              <a:spcBef>
                <a:spcPct val="20000"/>
              </a:spcBef>
              <a:spcAft>
                <a:spcPct val="0"/>
              </a:spcAft>
              <a:buClr>
                <a:schemeClr val="bg1"/>
              </a:buClr>
              <a:defRPr/>
            </a:pPr>
            <a:r>
              <a:rPr lang="en-US" sz="2200" b="1" dirty="0"/>
              <a:t>Districts must complete a PSFA‑provided statement of financial position</a:t>
            </a:r>
          </a:p>
          <a:p>
            <a:pPr fontAlgn="base" hangingPunct="0">
              <a:lnSpc>
                <a:spcPct val="100000"/>
              </a:lnSpc>
              <a:spcBef>
                <a:spcPct val="20000"/>
              </a:spcBef>
              <a:spcAft>
                <a:spcPct val="0"/>
              </a:spcAft>
              <a:buClr>
                <a:schemeClr val="bg1"/>
              </a:buClr>
              <a:defRPr/>
            </a:pPr>
            <a:endParaRPr lang="en-US" sz="2200" b="1" dirty="0"/>
          </a:p>
          <a:p>
            <a:pPr fontAlgn="base" hangingPunct="0">
              <a:lnSpc>
                <a:spcPct val="100000"/>
              </a:lnSpc>
              <a:spcBef>
                <a:spcPct val="20000"/>
              </a:spcBef>
              <a:spcAft>
                <a:spcPct val="0"/>
              </a:spcAft>
              <a:buClr>
                <a:schemeClr val="bg1"/>
              </a:buClr>
              <a:defRPr/>
            </a:pPr>
            <a:r>
              <a:rPr lang="en-US" sz="2200" b="1" dirty="0"/>
              <a:t>PSFA reviews and validates the submitted information</a:t>
            </a:r>
          </a:p>
          <a:p>
            <a:pPr fontAlgn="base" hangingPunct="0">
              <a:lnSpc>
                <a:spcPct val="100000"/>
              </a:lnSpc>
              <a:spcBef>
                <a:spcPct val="20000"/>
              </a:spcBef>
              <a:spcAft>
                <a:spcPct val="0"/>
              </a:spcAft>
              <a:buClr>
                <a:schemeClr val="bg1"/>
              </a:buClr>
              <a:defRPr/>
            </a:pPr>
            <a:endParaRPr lang="en-US" sz="2200" b="1" dirty="0"/>
          </a:p>
          <a:p>
            <a:pPr fontAlgn="base" hangingPunct="0">
              <a:lnSpc>
                <a:spcPct val="100000"/>
              </a:lnSpc>
              <a:spcBef>
                <a:spcPct val="20000"/>
              </a:spcBef>
              <a:spcAft>
                <a:spcPct val="0"/>
              </a:spcAft>
              <a:buClr>
                <a:schemeClr val="bg1"/>
              </a:buClr>
              <a:defRPr/>
            </a:pPr>
            <a:r>
              <a:rPr lang="en-US" sz="2200" b="1" dirty="0"/>
              <a:t>PSCOC considers and approves eligible requests</a:t>
            </a:r>
          </a:p>
          <a:p>
            <a:pPr fontAlgn="base" hangingPunct="0">
              <a:lnSpc>
                <a:spcPct val="100000"/>
              </a:lnSpc>
              <a:spcBef>
                <a:spcPct val="20000"/>
              </a:spcBef>
              <a:spcAft>
                <a:spcPct val="0"/>
              </a:spcAft>
              <a:buClr>
                <a:schemeClr val="bg1"/>
              </a:buClr>
              <a:defRPr/>
            </a:pPr>
            <a:endParaRPr lang="en-US" sz="2200" b="1" dirty="0"/>
          </a:p>
          <a:p>
            <a:pPr fontAlgn="base" hangingPunct="0">
              <a:lnSpc>
                <a:spcPct val="100000"/>
              </a:lnSpc>
              <a:spcBef>
                <a:spcPct val="20000"/>
              </a:spcBef>
              <a:spcAft>
                <a:spcPct val="0"/>
              </a:spcAft>
              <a:buClr>
                <a:schemeClr val="bg1"/>
              </a:buClr>
              <a:defRPr/>
            </a:pPr>
            <a:r>
              <a:rPr lang="en-US" sz="2200" b="1" dirty="0"/>
              <a:t>Requests have increased due to rising construction costs</a:t>
            </a:r>
          </a:p>
          <a:p>
            <a:pPr marL="0" indent="0" fontAlgn="base" hangingPunct="0">
              <a:lnSpc>
                <a:spcPct val="100000"/>
              </a:lnSpc>
              <a:spcBef>
                <a:spcPct val="20000"/>
              </a:spcBef>
              <a:spcAft>
                <a:spcPct val="0"/>
              </a:spcAft>
              <a:buClr>
                <a:schemeClr val="bg1"/>
              </a:buClr>
              <a:buFont typeface="Arial" panose="020B0604020202020204" pitchFamily="34" charset="0"/>
              <a:buNone/>
              <a:defRPr/>
            </a:pPr>
            <a:endParaRPr lang="en-US" sz="1800" kern="0" dirty="0"/>
          </a:p>
        </p:txBody>
      </p:sp>
    </p:spTree>
    <p:extLst>
      <p:ext uri="{BB962C8B-B14F-4D97-AF65-F5344CB8AC3E}">
        <p14:creationId xmlns:p14="http://schemas.microsoft.com/office/powerpoint/2010/main" val="1926772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3512E-D165-9981-57DD-578757B285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C00C4-5E9B-2EC8-54BD-533D8DF904AB}"/>
              </a:ext>
            </a:extLst>
          </p:cNvPr>
          <p:cNvSpPr>
            <a:spLocks noGrp="1"/>
          </p:cNvSpPr>
          <p:nvPr>
            <p:ph type="title"/>
          </p:nvPr>
        </p:nvSpPr>
        <p:spPr>
          <a:xfrm>
            <a:off x="803366" y="1827198"/>
            <a:ext cx="7537267" cy="3203604"/>
          </a:xfrm>
        </p:spPr>
        <p:txBody>
          <a:bodyPr/>
          <a:lstStyle/>
          <a:p>
            <a:pPr algn="ctr"/>
            <a:br>
              <a:rPr lang="en-US" sz="6000" dirty="0">
                <a:latin typeface="+mn-lt"/>
              </a:rPr>
            </a:br>
            <a:r>
              <a:rPr lang="en-US" sz="6000" dirty="0">
                <a:latin typeface="+mn-lt"/>
              </a:rPr>
              <a:t>Community Benefit Fund</a:t>
            </a:r>
            <a:br>
              <a:rPr lang="en-US" sz="6000" dirty="0">
                <a:latin typeface="+mn-lt"/>
              </a:rPr>
            </a:br>
            <a:r>
              <a:rPr lang="en-US" sz="4800" dirty="0">
                <a:latin typeface="+mn-lt"/>
              </a:rPr>
              <a:t>Electric Bus Grants</a:t>
            </a:r>
            <a:br>
              <a:rPr lang="en-US" sz="6000" dirty="0">
                <a:latin typeface="+mn-lt"/>
              </a:rPr>
            </a:br>
            <a:r>
              <a:rPr lang="en-US" sz="2400" dirty="0">
                <a:latin typeface="+mn-lt"/>
              </a:rPr>
              <a:t>Claude Morelli, Planning and Design Manager</a:t>
            </a:r>
          </a:p>
        </p:txBody>
      </p:sp>
    </p:spTree>
    <p:extLst>
      <p:ext uri="{BB962C8B-B14F-4D97-AF65-F5344CB8AC3E}">
        <p14:creationId xmlns:p14="http://schemas.microsoft.com/office/powerpoint/2010/main" val="3517082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E5476-BB18-905B-0780-C5544594AB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F676A0-1287-C8DA-7859-6CB65B451909}"/>
              </a:ext>
            </a:extLst>
          </p:cNvPr>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52FCA2B1-CBA3-20F8-3270-C9F28331076F}"/>
              </a:ext>
            </a:extLst>
          </p:cNvPr>
          <p:cNvSpPr>
            <a:spLocks noGrp="1"/>
          </p:cNvSpPr>
          <p:nvPr>
            <p:ph type="title"/>
          </p:nvPr>
        </p:nvSpPr>
        <p:spPr>
          <a:xfrm>
            <a:off x="0" y="1"/>
            <a:ext cx="9144000" cy="1123890"/>
          </a:xfrm>
        </p:spPr>
        <p:txBody>
          <a:bodyPr>
            <a:normAutofit fontScale="90000"/>
          </a:bodyPr>
          <a:lstStyle/>
          <a:p>
            <a:pPr algn="ctr"/>
            <a:r>
              <a:rPr lang="en-US" dirty="0">
                <a:solidFill>
                  <a:schemeClr val="bg1"/>
                </a:solidFill>
              </a:rPr>
              <a:t>Community Benefit Fund (CBF) </a:t>
            </a:r>
            <a:br>
              <a:rPr lang="en-US" dirty="0">
                <a:solidFill>
                  <a:schemeClr val="bg1"/>
                </a:solidFill>
              </a:rPr>
            </a:br>
            <a:r>
              <a:rPr lang="en-US" dirty="0">
                <a:solidFill>
                  <a:schemeClr val="bg1"/>
                </a:solidFill>
              </a:rPr>
              <a:t>Electric Bus Grant Program</a:t>
            </a:r>
          </a:p>
        </p:txBody>
      </p:sp>
      <p:sp>
        <p:nvSpPr>
          <p:cNvPr id="4" name="TextBox 3">
            <a:extLst>
              <a:ext uri="{FF2B5EF4-FFF2-40B4-BE49-F238E27FC236}">
                <a16:creationId xmlns:a16="http://schemas.microsoft.com/office/drawing/2014/main" id="{29287B17-95B2-1E0A-4CF8-18F09872BBBB}"/>
              </a:ext>
            </a:extLst>
          </p:cNvPr>
          <p:cNvSpPr txBox="1"/>
          <p:nvPr/>
        </p:nvSpPr>
        <p:spPr>
          <a:xfrm>
            <a:off x="224287" y="1720840"/>
            <a:ext cx="8807570" cy="3477875"/>
          </a:xfrm>
          <a:prstGeom prst="rect">
            <a:avLst/>
          </a:prstGeom>
          <a:noFill/>
        </p:spPr>
        <p:txBody>
          <a:bodyPr wrap="square">
            <a:spAutoFit/>
          </a:bodyPr>
          <a:lstStyle/>
          <a:p>
            <a:pPr marL="285750" indent="-285750">
              <a:buFont typeface="Arial" panose="020B0604020202020204" pitchFamily="34" charset="0"/>
              <a:buChar char="•"/>
            </a:pPr>
            <a:r>
              <a:rPr lang="en-US" sz="2000" b="1" dirty="0"/>
              <a:t>Established (2025, SB48) </a:t>
            </a:r>
          </a:p>
          <a:p>
            <a:pPr marL="742950" lvl="1" indent="-285750">
              <a:buFont typeface="Arial" panose="020B0604020202020204" pitchFamily="34" charset="0"/>
              <a:buChar char="•"/>
            </a:pPr>
            <a:r>
              <a:rPr lang="en-US" sz="2000" dirty="0"/>
              <a:t>Statewide initiative to advance renewable energy</a:t>
            </a:r>
          </a:p>
          <a:p>
            <a:pPr marL="742950" lvl="1" indent="-285750">
              <a:buFont typeface="Arial" panose="020B0604020202020204" pitchFamily="34" charset="0"/>
              <a:buChar char="•"/>
            </a:pPr>
            <a:r>
              <a:rPr lang="en-US" sz="2000" dirty="0"/>
              <a:t>PSFA manages a portion of the program</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Funding</a:t>
            </a:r>
          </a:p>
          <a:p>
            <a:pPr marL="742950" lvl="1" indent="-285750">
              <a:buFont typeface="Arial" panose="020B0604020202020204" pitchFamily="34" charset="0"/>
              <a:buChar char="•"/>
            </a:pPr>
            <a:r>
              <a:rPr lang="en-US" sz="2000" dirty="0"/>
              <a:t>$60 million appropriated (HB2)</a:t>
            </a:r>
          </a:p>
          <a:p>
            <a:pPr marL="742950" lvl="1" indent="-285750">
              <a:buFont typeface="Arial" panose="020B0604020202020204" pitchFamily="34" charset="0"/>
              <a:buChar char="•"/>
            </a:pPr>
            <a:r>
              <a:rPr lang="en-US" sz="2000" dirty="0"/>
              <a:t>Available over a three-year period (FY2026, FY2027, FY2028)</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Scope of PSFA Involvement</a:t>
            </a:r>
          </a:p>
          <a:p>
            <a:pPr marL="742950" lvl="1" indent="-285750">
              <a:buFont typeface="Arial" panose="020B0604020202020204" pitchFamily="34" charset="0"/>
              <a:buChar char="•"/>
            </a:pPr>
            <a:r>
              <a:rPr lang="en-US" sz="2000" dirty="0"/>
              <a:t>EV charging infrastructure for school districts    </a:t>
            </a:r>
          </a:p>
          <a:p>
            <a:pPr marL="742950" lvl="1" indent="-285750">
              <a:buFont typeface="Arial" panose="020B0604020202020204" pitchFamily="34" charset="0"/>
              <a:buChar char="•"/>
            </a:pPr>
            <a:r>
              <a:rPr lang="en-US" sz="2000" dirty="0"/>
              <a:t>Provide grants to support transition from diesel to electric school buses</a:t>
            </a:r>
          </a:p>
        </p:txBody>
      </p:sp>
    </p:spTree>
    <p:extLst>
      <p:ext uri="{BB962C8B-B14F-4D97-AF65-F5344CB8AC3E}">
        <p14:creationId xmlns:p14="http://schemas.microsoft.com/office/powerpoint/2010/main" val="2726177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3BE52921-898C-4569-9D8A-F1C5E0ABE804}"/>
              </a:ext>
            </a:extLst>
          </p:cNvPr>
          <p:cNvSpPr>
            <a:spLocks noGrp="1"/>
          </p:cNvSpPr>
          <p:nvPr>
            <p:ph type="title"/>
          </p:nvPr>
        </p:nvSpPr>
        <p:spPr>
          <a:xfrm>
            <a:off x="-1524000" y="123827"/>
            <a:ext cx="12192000" cy="1000064"/>
          </a:xfrm>
        </p:spPr>
        <p:txBody>
          <a:bodyPr>
            <a:normAutofit fontScale="90000"/>
          </a:bodyPr>
          <a:lstStyle/>
          <a:p>
            <a:pPr algn="ctr"/>
            <a:r>
              <a:rPr lang="en-US" dirty="0">
                <a:solidFill>
                  <a:schemeClr val="bg1"/>
                </a:solidFill>
              </a:rPr>
              <a:t>CBF – </a:t>
            </a:r>
            <a:r>
              <a:rPr lang="en-US" dirty="0"/>
              <a:t> </a:t>
            </a:r>
            <a:r>
              <a:rPr lang="en-US" dirty="0">
                <a:solidFill>
                  <a:schemeClr val="bg1"/>
                </a:solidFill>
              </a:rPr>
              <a:t>Electric Bus Grants</a:t>
            </a:r>
            <a:br>
              <a:rPr lang="en-US" dirty="0"/>
            </a:br>
            <a:r>
              <a:rPr lang="en-US" dirty="0">
                <a:solidFill>
                  <a:schemeClr val="bg1"/>
                </a:solidFill>
              </a:rPr>
              <a:t>Timeline of Events Round 1</a:t>
            </a:r>
          </a:p>
        </p:txBody>
      </p:sp>
      <p:sp>
        <p:nvSpPr>
          <p:cNvPr id="13" name="Right Arrow 12"/>
          <p:cNvSpPr/>
          <p:nvPr/>
        </p:nvSpPr>
        <p:spPr>
          <a:xfrm rot="5400000">
            <a:off x="-1256238" y="2829326"/>
            <a:ext cx="3384380" cy="831244"/>
          </a:xfrm>
          <a:prstGeom prst="rightArrow">
            <a:avLst>
              <a:gd name="adj1" fmla="val 39900"/>
              <a:gd name="adj2" fmla="val 107751"/>
            </a:avLst>
          </a:prstGeom>
          <a:solidFill>
            <a:schemeClr val="bg1">
              <a:lumMod val="75000"/>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0E0E9FC8-44D0-B3B9-9D04-633C5EDA18A3}"/>
              </a:ext>
            </a:extLst>
          </p:cNvPr>
          <p:cNvGraphicFramePr>
            <a:graphicFrameLocks/>
          </p:cNvGraphicFramePr>
          <p:nvPr>
            <p:extLst>
              <p:ext uri="{D42A27DB-BD31-4B8C-83A1-F6EECF244321}">
                <p14:modId xmlns:p14="http://schemas.microsoft.com/office/powerpoint/2010/main" val="3674082050"/>
              </p:ext>
            </p:extLst>
          </p:nvPr>
        </p:nvGraphicFramePr>
        <p:xfrm>
          <a:off x="930349" y="1247718"/>
          <a:ext cx="7904480" cy="3689417"/>
        </p:xfrm>
        <a:graphic>
          <a:graphicData uri="http://schemas.openxmlformats.org/drawingml/2006/table">
            <a:tbl>
              <a:tblPr firstRow="1" firstCol="1" bandRow="1">
                <a:tableStyleId>{5C22544A-7EE6-4342-B048-85BDC9FD1C3A}</a:tableStyleId>
              </a:tblPr>
              <a:tblGrid>
                <a:gridCol w="2245360">
                  <a:extLst>
                    <a:ext uri="{9D8B030D-6E8A-4147-A177-3AD203B41FA5}">
                      <a16:colId xmlns:a16="http://schemas.microsoft.com/office/drawing/2014/main" val="2704187498"/>
                    </a:ext>
                  </a:extLst>
                </a:gridCol>
                <a:gridCol w="5659120">
                  <a:extLst>
                    <a:ext uri="{9D8B030D-6E8A-4147-A177-3AD203B41FA5}">
                      <a16:colId xmlns:a16="http://schemas.microsoft.com/office/drawing/2014/main" val="4206951374"/>
                    </a:ext>
                  </a:extLst>
                </a:gridCol>
              </a:tblGrid>
              <a:tr h="294085">
                <a:tc>
                  <a:txBody>
                    <a:bodyPr/>
                    <a:lstStyle/>
                    <a:p>
                      <a:pPr marL="0" marR="0" algn="ctr">
                        <a:lnSpc>
                          <a:spcPct val="115000"/>
                        </a:lnSpc>
                        <a:spcAft>
                          <a:spcPts val="800"/>
                        </a:spcAft>
                        <a:buNone/>
                      </a:pPr>
                      <a:r>
                        <a:rPr lang="en-US" sz="1800" dirty="0">
                          <a:effectLst/>
                        </a:rPr>
                        <a:t>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solidFill>
                      <a:schemeClr val="accent1">
                        <a:lumMod val="75000"/>
                      </a:schemeClr>
                    </a:solidFill>
                  </a:tcPr>
                </a:tc>
                <a:tc>
                  <a:txBody>
                    <a:bodyPr/>
                    <a:lstStyle/>
                    <a:p>
                      <a:pPr marL="0" marR="0" algn="ctr">
                        <a:lnSpc>
                          <a:spcPct val="115000"/>
                        </a:lnSpc>
                        <a:spcAft>
                          <a:spcPts val="1000"/>
                        </a:spcAft>
                        <a:buNone/>
                      </a:pPr>
                      <a:r>
                        <a:rPr lang="en-US" sz="1800" dirty="0">
                          <a:effectLst/>
                        </a:rPr>
                        <a:t>Event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solidFill>
                      <a:schemeClr val="accent1">
                        <a:lumMod val="75000"/>
                      </a:schemeClr>
                    </a:solidFill>
                  </a:tcPr>
                </a:tc>
                <a:extLst>
                  <a:ext uri="{0D108BD9-81ED-4DB2-BD59-A6C34878D82A}">
                    <a16:rowId xmlns:a16="http://schemas.microsoft.com/office/drawing/2014/main" val="2825039113"/>
                  </a:ext>
                </a:extLst>
              </a:tr>
              <a:tr h="592630">
                <a:tc>
                  <a:txBody>
                    <a:bodyPr/>
                    <a:lstStyle/>
                    <a:p>
                      <a:pPr marL="0" marR="0" algn="ctr">
                        <a:lnSpc>
                          <a:spcPct val="115000"/>
                        </a:lnSpc>
                        <a:spcAft>
                          <a:spcPts val="1000"/>
                        </a:spcAft>
                        <a:buNone/>
                      </a:pPr>
                      <a:r>
                        <a:rPr lang="en-US" sz="1800" dirty="0">
                          <a:effectLst/>
                        </a:rPr>
                        <a:t>July 15,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solidFill>
                      <a:schemeClr val="accent1">
                        <a:lumMod val="75000"/>
                      </a:schemeClr>
                    </a:solidFill>
                  </a:tcPr>
                </a:tc>
                <a:tc>
                  <a:txBody>
                    <a:bodyPr/>
                    <a:lstStyle/>
                    <a:p>
                      <a:pPr marL="0" marR="0">
                        <a:lnSpc>
                          <a:spcPct val="115000"/>
                        </a:lnSpc>
                        <a:spcAft>
                          <a:spcPts val="1000"/>
                        </a:spcAft>
                        <a:buNone/>
                      </a:pPr>
                      <a:r>
                        <a:rPr lang="en-US" sz="1800" dirty="0">
                          <a:effectLst/>
                        </a:rPr>
                        <a:t>Round 1 applications opened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tc>
                <a:extLst>
                  <a:ext uri="{0D108BD9-81ED-4DB2-BD59-A6C34878D82A}">
                    <a16:rowId xmlns:a16="http://schemas.microsoft.com/office/drawing/2014/main" val="1288046142"/>
                  </a:ext>
                </a:extLst>
              </a:tr>
              <a:tr h="606534">
                <a:tc>
                  <a:txBody>
                    <a:bodyPr/>
                    <a:lstStyle/>
                    <a:p>
                      <a:pPr marL="0" marR="0" algn="ctr">
                        <a:lnSpc>
                          <a:spcPct val="115000"/>
                        </a:lnSpc>
                        <a:spcAft>
                          <a:spcPts val="1000"/>
                        </a:spcAft>
                        <a:buNone/>
                      </a:pPr>
                      <a:r>
                        <a:rPr lang="en-US" sz="1800" dirty="0">
                          <a:effectLst/>
                        </a:rPr>
                        <a:t>August 31,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solidFill>
                      <a:schemeClr val="accent1">
                        <a:lumMod val="75000"/>
                      </a:schemeClr>
                    </a:solidFill>
                  </a:tcPr>
                </a:tc>
                <a:tc>
                  <a:txBody>
                    <a:bodyPr/>
                    <a:lstStyle/>
                    <a:p>
                      <a:pPr marL="0" marR="0">
                        <a:lnSpc>
                          <a:spcPct val="115000"/>
                        </a:lnSpc>
                        <a:spcAft>
                          <a:spcPts val="1000"/>
                        </a:spcAft>
                        <a:buNone/>
                      </a:pPr>
                      <a:r>
                        <a:rPr lang="en-US" sz="1800" dirty="0">
                          <a:effectLst/>
                        </a:rPr>
                        <a:t>Round 1 applications closed; applications received through PED, PSFA CFO, and the designated funding email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tc>
                <a:extLst>
                  <a:ext uri="{0D108BD9-81ED-4DB2-BD59-A6C34878D82A}">
                    <a16:rowId xmlns:a16="http://schemas.microsoft.com/office/drawing/2014/main" val="3584320324"/>
                  </a:ext>
                </a:extLst>
              </a:tr>
              <a:tr h="606534">
                <a:tc>
                  <a:txBody>
                    <a:bodyPr/>
                    <a:lstStyle/>
                    <a:p>
                      <a:pPr marL="0" marR="0" algn="ctr">
                        <a:lnSpc>
                          <a:spcPct val="115000"/>
                        </a:lnSpc>
                        <a:spcAft>
                          <a:spcPts val="1000"/>
                        </a:spcAft>
                        <a:buNone/>
                      </a:pPr>
                      <a:r>
                        <a:rPr lang="en-US" sz="1800" dirty="0">
                          <a:effectLst/>
                        </a:rPr>
                        <a:t>September 1,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solidFill>
                      <a:schemeClr val="accent1">
                        <a:lumMod val="75000"/>
                      </a:schemeClr>
                    </a:solidFill>
                  </a:tcPr>
                </a:tc>
                <a:tc>
                  <a:txBody>
                    <a:bodyPr/>
                    <a:lstStyle/>
                    <a:p>
                      <a:pPr marL="0" marR="0">
                        <a:lnSpc>
                          <a:spcPct val="115000"/>
                        </a:lnSpc>
                        <a:spcAft>
                          <a:spcPts val="1000"/>
                        </a:spcAft>
                        <a:buNone/>
                      </a:pPr>
                      <a:r>
                        <a:rPr lang="en-US" sz="1800" dirty="0">
                          <a:effectLst/>
                        </a:rPr>
                        <a:t>Round 2 applications opened (paused due to staffing issues, need for improvements, and delays in Round 1 distribution)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tc>
                <a:extLst>
                  <a:ext uri="{0D108BD9-81ED-4DB2-BD59-A6C34878D82A}">
                    <a16:rowId xmlns:a16="http://schemas.microsoft.com/office/drawing/2014/main" val="2885950707"/>
                  </a:ext>
                </a:extLst>
              </a:tr>
              <a:tr h="592630">
                <a:tc>
                  <a:txBody>
                    <a:bodyPr/>
                    <a:lstStyle/>
                    <a:p>
                      <a:pPr marL="0" marR="0" algn="ctr">
                        <a:lnSpc>
                          <a:spcPct val="115000"/>
                        </a:lnSpc>
                        <a:spcAft>
                          <a:spcPts val="1000"/>
                        </a:spcAft>
                        <a:buNone/>
                      </a:pPr>
                      <a:r>
                        <a:rPr lang="en-US" sz="1800" dirty="0">
                          <a:effectLst/>
                        </a:rPr>
                        <a:t>September 15,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solidFill>
                      <a:schemeClr val="accent1">
                        <a:lumMod val="75000"/>
                      </a:schemeClr>
                    </a:solidFill>
                  </a:tcPr>
                </a:tc>
                <a:tc>
                  <a:txBody>
                    <a:bodyPr/>
                    <a:lstStyle/>
                    <a:p>
                      <a:pPr marL="0" marR="0">
                        <a:lnSpc>
                          <a:spcPct val="115000"/>
                        </a:lnSpc>
                        <a:spcAft>
                          <a:spcPts val="1000"/>
                        </a:spcAft>
                        <a:buNone/>
                      </a:pPr>
                      <a:r>
                        <a:rPr lang="en-US" sz="1800" dirty="0">
                          <a:effectLst/>
                        </a:rPr>
                        <a:t>Target date for Round 1 distributions (not met)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tc>
                <a:extLst>
                  <a:ext uri="{0D108BD9-81ED-4DB2-BD59-A6C34878D82A}">
                    <a16:rowId xmlns:a16="http://schemas.microsoft.com/office/drawing/2014/main" val="618056359"/>
                  </a:ext>
                </a:extLst>
              </a:tr>
              <a:tr h="982443">
                <a:tc>
                  <a:txBody>
                    <a:bodyPr/>
                    <a:lstStyle/>
                    <a:p>
                      <a:pPr marL="0" marR="0" algn="ctr">
                        <a:lnSpc>
                          <a:spcPct val="115000"/>
                        </a:lnSpc>
                        <a:spcAft>
                          <a:spcPts val="1000"/>
                        </a:spcAft>
                        <a:buNone/>
                      </a:pPr>
                      <a:r>
                        <a:rPr lang="en-US" sz="1800" dirty="0">
                          <a:effectLst/>
                        </a:rPr>
                        <a:t>October 24 –October 28,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solidFill>
                      <a:schemeClr val="accent1">
                        <a:lumMod val="75000"/>
                      </a:schemeClr>
                    </a:solidFill>
                  </a:tcPr>
                </a:tc>
                <a:tc>
                  <a:txBody>
                    <a:bodyPr/>
                    <a:lstStyle/>
                    <a:p>
                      <a:pPr marL="0" marR="0">
                        <a:lnSpc>
                          <a:spcPct val="115000"/>
                        </a:lnSpc>
                        <a:spcAft>
                          <a:spcPts val="1000"/>
                        </a:spcAft>
                        <a:buNone/>
                      </a:pPr>
                      <a:r>
                        <a:rPr lang="en-US" sz="1800" dirty="0">
                          <a:effectLst/>
                        </a:rPr>
                        <a:t>Actual Round 1 award letters issued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tc>
                <a:extLst>
                  <a:ext uri="{0D108BD9-81ED-4DB2-BD59-A6C34878D82A}">
                    <a16:rowId xmlns:a16="http://schemas.microsoft.com/office/drawing/2014/main" val="1294110559"/>
                  </a:ext>
                </a:extLst>
              </a:tr>
            </a:tbl>
          </a:graphicData>
        </a:graphic>
      </p:graphicFrame>
      <p:graphicFrame>
        <p:nvGraphicFramePr>
          <p:cNvPr id="3" name="Table 2">
            <a:extLst>
              <a:ext uri="{FF2B5EF4-FFF2-40B4-BE49-F238E27FC236}">
                <a16:creationId xmlns:a16="http://schemas.microsoft.com/office/drawing/2014/main" id="{2ABB5AEA-D676-2F1D-8257-F77F844A75C9}"/>
              </a:ext>
            </a:extLst>
          </p:cNvPr>
          <p:cNvGraphicFramePr>
            <a:graphicFrameLocks noGrp="1"/>
          </p:cNvGraphicFramePr>
          <p:nvPr>
            <p:extLst>
              <p:ext uri="{D42A27DB-BD31-4B8C-83A1-F6EECF244321}">
                <p14:modId xmlns:p14="http://schemas.microsoft.com/office/powerpoint/2010/main" val="871583054"/>
              </p:ext>
            </p:extLst>
          </p:nvPr>
        </p:nvGraphicFramePr>
        <p:xfrm>
          <a:off x="930349" y="5776521"/>
          <a:ext cx="7904480" cy="618357"/>
        </p:xfrm>
        <a:graphic>
          <a:graphicData uri="http://schemas.openxmlformats.org/drawingml/2006/table">
            <a:tbl>
              <a:tblPr firstRow="1" firstCol="1" bandRow="1">
                <a:tableStyleId>{5C22544A-7EE6-4342-B048-85BDC9FD1C3A}</a:tableStyleId>
              </a:tblPr>
              <a:tblGrid>
                <a:gridCol w="2245360">
                  <a:extLst>
                    <a:ext uri="{9D8B030D-6E8A-4147-A177-3AD203B41FA5}">
                      <a16:colId xmlns:a16="http://schemas.microsoft.com/office/drawing/2014/main" val="1599926878"/>
                    </a:ext>
                  </a:extLst>
                </a:gridCol>
                <a:gridCol w="5659120">
                  <a:extLst>
                    <a:ext uri="{9D8B030D-6E8A-4147-A177-3AD203B41FA5}">
                      <a16:colId xmlns:a16="http://schemas.microsoft.com/office/drawing/2014/main" val="2310806039"/>
                    </a:ext>
                  </a:extLst>
                </a:gridCol>
              </a:tblGrid>
              <a:tr h="618357">
                <a:tc>
                  <a:txBody>
                    <a:bodyPr/>
                    <a:lstStyle/>
                    <a:p>
                      <a:pPr marL="0" marR="0" algn="ctr">
                        <a:lnSpc>
                          <a:spcPct val="115000"/>
                        </a:lnSpc>
                        <a:spcAft>
                          <a:spcPts val="1000"/>
                        </a:spcAft>
                        <a:buNone/>
                      </a:pPr>
                      <a:r>
                        <a:rPr lang="en-US" sz="1800" dirty="0">
                          <a:effectLst/>
                        </a:rPr>
                        <a:t>September 1,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solidFill>
                      <a:schemeClr val="accent1">
                        <a:lumMod val="75000"/>
                      </a:schemeClr>
                    </a:solidFill>
                  </a:tcPr>
                </a:tc>
                <a:tc>
                  <a:txBody>
                    <a:bodyPr/>
                    <a:lstStyle/>
                    <a:p>
                      <a:pPr marL="0" marR="0">
                        <a:lnSpc>
                          <a:spcPct val="115000"/>
                        </a:lnSpc>
                        <a:spcAft>
                          <a:spcPts val="1000"/>
                        </a:spcAft>
                        <a:buNone/>
                      </a:pPr>
                      <a:r>
                        <a:rPr lang="en-US" sz="1800" dirty="0">
                          <a:effectLst/>
                        </a:rPr>
                        <a:t>Opened but paused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983" marR="58983" marT="0" marB="0" anchor="ctr"/>
                </a:tc>
                <a:extLst>
                  <a:ext uri="{0D108BD9-81ED-4DB2-BD59-A6C34878D82A}">
                    <a16:rowId xmlns:a16="http://schemas.microsoft.com/office/drawing/2014/main" val="2275134714"/>
                  </a:ext>
                </a:extLst>
              </a:tr>
            </a:tbl>
          </a:graphicData>
        </a:graphic>
      </p:graphicFrame>
      <p:graphicFrame>
        <p:nvGraphicFramePr>
          <p:cNvPr id="4" name="Table 3">
            <a:extLst>
              <a:ext uri="{FF2B5EF4-FFF2-40B4-BE49-F238E27FC236}">
                <a16:creationId xmlns:a16="http://schemas.microsoft.com/office/drawing/2014/main" id="{5BDD2D24-9BC5-0F17-8CEE-7AD156C7197E}"/>
              </a:ext>
            </a:extLst>
          </p:cNvPr>
          <p:cNvGraphicFramePr>
            <a:graphicFrameLocks noGrp="1"/>
          </p:cNvGraphicFramePr>
          <p:nvPr>
            <p:extLst>
              <p:ext uri="{D42A27DB-BD31-4B8C-83A1-F6EECF244321}">
                <p14:modId xmlns:p14="http://schemas.microsoft.com/office/powerpoint/2010/main" val="1093601025"/>
              </p:ext>
            </p:extLst>
          </p:nvPr>
        </p:nvGraphicFramePr>
        <p:xfrm>
          <a:off x="930349" y="5046459"/>
          <a:ext cx="7904480" cy="754607"/>
        </p:xfrm>
        <a:graphic>
          <a:graphicData uri="http://schemas.openxmlformats.org/drawingml/2006/table">
            <a:tbl>
              <a:tblPr firstRow="1" firstCol="1" bandRow="1">
                <a:tableStyleId>{5C22544A-7EE6-4342-B048-85BDC9FD1C3A}</a:tableStyleId>
              </a:tblPr>
              <a:tblGrid>
                <a:gridCol w="7904480">
                  <a:extLst>
                    <a:ext uri="{9D8B030D-6E8A-4147-A177-3AD203B41FA5}">
                      <a16:colId xmlns:a16="http://schemas.microsoft.com/office/drawing/2014/main" val="1599926878"/>
                    </a:ext>
                  </a:extLst>
                </a:gridCol>
              </a:tblGrid>
              <a:tr h="754607">
                <a:tc>
                  <a:txBody>
                    <a:bodyPr/>
                    <a:lstStyle/>
                    <a:p>
                      <a:pPr marL="0" marR="0" algn="ctr">
                        <a:lnSpc>
                          <a:spcPct val="115000"/>
                        </a:lnSpc>
                        <a:spcAft>
                          <a:spcPts val="1000"/>
                        </a:spcAft>
                        <a:buNone/>
                      </a:pPr>
                      <a:r>
                        <a:rPr lang="en-US" sz="2800" dirty="0">
                          <a:effectLst/>
                        </a:rPr>
                        <a:t>Round 2 Application Cycle</a:t>
                      </a:r>
                    </a:p>
                  </a:txBody>
                  <a:tcPr marL="58983" marR="58983" marT="0" marB="0" anchor="ctr">
                    <a:solidFill>
                      <a:schemeClr val="accent1">
                        <a:lumMod val="75000"/>
                      </a:schemeClr>
                    </a:solidFill>
                  </a:tcPr>
                </a:tc>
                <a:extLst>
                  <a:ext uri="{0D108BD9-81ED-4DB2-BD59-A6C34878D82A}">
                    <a16:rowId xmlns:a16="http://schemas.microsoft.com/office/drawing/2014/main" val="2275134714"/>
                  </a:ext>
                </a:extLst>
              </a:tr>
            </a:tbl>
          </a:graphicData>
        </a:graphic>
      </p:graphicFrame>
    </p:spTree>
    <p:extLst>
      <p:ext uri="{BB962C8B-B14F-4D97-AF65-F5344CB8AC3E}">
        <p14:creationId xmlns:p14="http://schemas.microsoft.com/office/powerpoint/2010/main" val="3831637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62EE1-3FCE-9499-23FB-ED9E3A7A14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C5145F-F3F8-7293-9F87-31E366D2E77E}"/>
              </a:ext>
            </a:extLst>
          </p:cNvPr>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B5818596-7CE5-AF5F-8BE5-8A79B39AC0A3}"/>
              </a:ext>
            </a:extLst>
          </p:cNvPr>
          <p:cNvSpPr>
            <a:spLocks noGrp="1"/>
          </p:cNvSpPr>
          <p:nvPr>
            <p:ph type="title"/>
          </p:nvPr>
        </p:nvSpPr>
        <p:spPr>
          <a:xfrm>
            <a:off x="0" y="1"/>
            <a:ext cx="9144000" cy="1123890"/>
          </a:xfrm>
        </p:spPr>
        <p:txBody>
          <a:bodyPr>
            <a:normAutofit fontScale="90000"/>
          </a:bodyPr>
          <a:lstStyle/>
          <a:p>
            <a:pPr algn="ctr"/>
            <a:r>
              <a:rPr lang="en-US" dirty="0">
                <a:solidFill>
                  <a:schemeClr val="bg1"/>
                </a:solidFill>
              </a:rPr>
              <a:t>CBF – Electric Bus Grants</a:t>
            </a:r>
            <a:br>
              <a:rPr lang="en-US" dirty="0">
                <a:solidFill>
                  <a:schemeClr val="bg1"/>
                </a:solidFill>
              </a:rPr>
            </a:br>
            <a:r>
              <a:rPr lang="en-US" dirty="0">
                <a:solidFill>
                  <a:schemeClr val="bg1"/>
                </a:solidFill>
              </a:rPr>
              <a:t>Summary of Round 1 Applicants &amp; Distributions</a:t>
            </a:r>
          </a:p>
        </p:txBody>
      </p:sp>
      <p:graphicFrame>
        <p:nvGraphicFramePr>
          <p:cNvPr id="7" name="Table 6">
            <a:extLst>
              <a:ext uri="{FF2B5EF4-FFF2-40B4-BE49-F238E27FC236}">
                <a16:creationId xmlns:a16="http://schemas.microsoft.com/office/drawing/2014/main" id="{36472E00-C806-E7F9-2A59-11C77D23AC43}"/>
              </a:ext>
            </a:extLst>
          </p:cNvPr>
          <p:cNvGraphicFramePr>
            <a:graphicFrameLocks noGrp="1"/>
          </p:cNvGraphicFramePr>
          <p:nvPr>
            <p:extLst>
              <p:ext uri="{D42A27DB-BD31-4B8C-83A1-F6EECF244321}">
                <p14:modId xmlns:p14="http://schemas.microsoft.com/office/powerpoint/2010/main" val="1095882341"/>
              </p:ext>
            </p:extLst>
          </p:nvPr>
        </p:nvGraphicFramePr>
        <p:xfrm>
          <a:off x="69010" y="1473425"/>
          <a:ext cx="8980099" cy="3452256"/>
        </p:xfrm>
        <a:graphic>
          <a:graphicData uri="http://schemas.openxmlformats.org/drawingml/2006/table">
            <a:tbl>
              <a:tblPr firstRow="1" firstCol="1" bandRow="1">
                <a:tableStyleId>{5C22544A-7EE6-4342-B048-85BDC9FD1C3A}</a:tableStyleId>
              </a:tblPr>
              <a:tblGrid>
                <a:gridCol w="2993366">
                  <a:extLst>
                    <a:ext uri="{9D8B030D-6E8A-4147-A177-3AD203B41FA5}">
                      <a16:colId xmlns:a16="http://schemas.microsoft.com/office/drawing/2014/main" val="1794251273"/>
                    </a:ext>
                  </a:extLst>
                </a:gridCol>
                <a:gridCol w="1655461">
                  <a:extLst>
                    <a:ext uri="{9D8B030D-6E8A-4147-A177-3AD203B41FA5}">
                      <a16:colId xmlns:a16="http://schemas.microsoft.com/office/drawing/2014/main" val="4231700352"/>
                    </a:ext>
                  </a:extLst>
                </a:gridCol>
                <a:gridCol w="4331272">
                  <a:extLst>
                    <a:ext uri="{9D8B030D-6E8A-4147-A177-3AD203B41FA5}">
                      <a16:colId xmlns:a16="http://schemas.microsoft.com/office/drawing/2014/main" val="4126502237"/>
                    </a:ext>
                  </a:extLst>
                </a:gridCol>
              </a:tblGrid>
              <a:tr h="255736">
                <a:tc>
                  <a:txBody>
                    <a:bodyPr/>
                    <a:lstStyle/>
                    <a:p>
                      <a:pPr marL="0" marR="0" algn="ctr">
                        <a:lnSpc>
                          <a:spcPct val="115000"/>
                        </a:lnSpc>
                        <a:spcAft>
                          <a:spcPts val="1000"/>
                        </a:spcAft>
                        <a:buNone/>
                      </a:pPr>
                      <a:r>
                        <a:rPr lang="en-US" sz="1400" dirty="0">
                          <a:effectLst/>
                        </a:rPr>
                        <a:t>District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15000"/>
                        </a:lnSpc>
                        <a:spcAft>
                          <a:spcPts val="1000"/>
                        </a:spcAft>
                        <a:buNone/>
                      </a:pPr>
                      <a:r>
                        <a:rPr lang="en-US" sz="1400" dirty="0">
                          <a:effectLst/>
                        </a:rPr>
                        <a:t>Awarded 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15000"/>
                        </a:lnSpc>
                        <a:spcAft>
                          <a:spcPts val="1000"/>
                        </a:spcAft>
                        <a:buNone/>
                      </a:pPr>
                      <a:r>
                        <a:rPr lang="en-US" sz="14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1867231814"/>
                  </a:ext>
                </a:extLst>
              </a:tr>
              <a:tr h="799130">
                <a:tc>
                  <a:txBody>
                    <a:bodyPr/>
                    <a:lstStyle/>
                    <a:p>
                      <a:pPr marL="0" marR="0">
                        <a:lnSpc>
                          <a:spcPct val="115000"/>
                        </a:lnSpc>
                        <a:spcAft>
                          <a:spcPts val="1000"/>
                        </a:spcAft>
                        <a:buNone/>
                      </a:pPr>
                      <a:r>
                        <a:rPr lang="en-US" sz="1400" dirty="0">
                          <a:effectLst/>
                        </a:rPr>
                        <a:t>Albuquerque Public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just">
                        <a:lnSpc>
                          <a:spcPct val="115000"/>
                        </a:lnSpc>
                        <a:spcAft>
                          <a:spcPts val="1000"/>
                        </a:spcAft>
                        <a:buNone/>
                      </a:pPr>
                      <a:r>
                        <a:rPr lang="en-US" sz="1400">
                          <a:effectLst/>
                        </a:rPr>
                        <a:t>$  4,500,000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1000"/>
                        </a:spcAft>
                        <a:buNone/>
                      </a:pPr>
                      <a:r>
                        <a:rPr lang="en-US" sz="1400">
                          <a:effectLst/>
                        </a:rPr>
                        <a:t>Ten electric school buses, ten charging stations, and electrical system upgrades. Total quoted cost: $4,164,045. Additional funds included for unforeseen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3892693"/>
                  </a:ext>
                </a:extLst>
              </a:tr>
              <a:tr h="799130">
                <a:tc>
                  <a:txBody>
                    <a:bodyPr/>
                    <a:lstStyle/>
                    <a:p>
                      <a:pPr marL="0" marR="0">
                        <a:lnSpc>
                          <a:spcPct val="115000"/>
                        </a:lnSpc>
                        <a:spcAft>
                          <a:spcPts val="1000"/>
                        </a:spcAft>
                        <a:buNone/>
                      </a:pPr>
                      <a:r>
                        <a:rPr lang="en-US" sz="1400" dirty="0" err="1">
                          <a:effectLst/>
                        </a:rPr>
                        <a:t>Kinteel</a:t>
                      </a:r>
                      <a:r>
                        <a:rPr lang="en-US" sz="1400" dirty="0">
                          <a:effectLst/>
                        </a:rPr>
                        <a:t> Residential Campus (Aztec)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just">
                        <a:lnSpc>
                          <a:spcPct val="115000"/>
                        </a:lnSpc>
                        <a:spcAft>
                          <a:spcPts val="1000"/>
                        </a:spcAft>
                        <a:buNone/>
                      </a:pPr>
                      <a:r>
                        <a:rPr lang="en-US" sz="1400">
                          <a:effectLst/>
                        </a:rPr>
                        <a:t>$  1,000,000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1000"/>
                        </a:spcAft>
                        <a:buNone/>
                      </a:pPr>
                      <a:r>
                        <a:rPr lang="en-US" sz="1400">
                          <a:effectLst/>
                        </a:rPr>
                        <a:t>Two electric school buses, two charging stations, and electrical upgrades. Total quoted cost: $968,750.16. Additional funds included for unforeseen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5899354"/>
                  </a:ext>
                </a:extLst>
              </a:tr>
              <a:tr h="799130">
                <a:tc>
                  <a:txBody>
                    <a:bodyPr/>
                    <a:lstStyle/>
                    <a:p>
                      <a:pPr marL="0" marR="0">
                        <a:lnSpc>
                          <a:spcPct val="115000"/>
                        </a:lnSpc>
                        <a:spcAft>
                          <a:spcPts val="1000"/>
                        </a:spcAft>
                        <a:buNone/>
                      </a:pPr>
                      <a:r>
                        <a:rPr lang="en-US" sz="1400" dirty="0">
                          <a:effectLst/>
                        </a:rPr>
                        <a:t>Las Cruces Public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just">
                        <a:lnSpc>
                          <a:spcPct val="115000"/>
                        </a:lnSpc>
                        <a:spcAft>
                          <a:spcPts val="1000"/>
                        </a:spcAft>
                        <a:buNone/>
                      </a:pPr>
                      <a:r>
                        <a:rPr lang="en-US" sz="1400">
                          <a:effectLst/>
                        </a:rPr>
                        <a:t>$      750,000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1000"/>
                        </a:spcAft>
                        <a:buNone/>
                      </a:pPr>
                      <a:r>
                        <a:rPr lang="en-US" sz="1400">
                          <a:effectLst/>
                        </a:rPr>
                        <a:t>Five charging stations and installation costs. Total quoted cost: $672,995.39. Additional funds included for unforeseen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7807816"/>
                  </a:ext>
                </a:extLst>
              </a:tr>
              <a:tr h="799130">
                <a:tc>
                  <a:txBody>
                    <a:bodyPr/>
                    <a:lstStyle/>
                    <a:p>
                      <a:pPr marL="0" marR="0">
                        <a:lnSpc>
                          <a:spcPct val="115000"/>
                        </a:lnSpc>
                        <a:spcAft>
                          <a:spcPts val="1000"/>
                        </a:spcAft>
                        <a:buNone/>
                      </a:pPr>
                      <a:r>
                        <a:rPr lang="en-US" sz="1400" dirty="0">
                          <a:effectLst/>
                        </a:rPr>
                        <a:t>Rio Rancho Public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just">
                        <a:lnSpc>
                          <a:spcPct val="115000"/>
                        </a:lnSpc>
                        <a:spcAft>
                          <a:spcPts val="1000"/>
                        </a:spcAft>
                        <a:buNone/>
                      </a:pPr>
                      <a:r>
                        <a:rPr lang="en-US" sz="1400" dirty="0">
                          <a:effectLst/>
                        </a:rPr>
                        <a:t>$  4,000,000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1000"/>
                        </a:spcAft>
                        <a:buNone/>
                      </a:pPr>
                      <a:r>
                        <a:rPr lang="en-US" sz="1400" dirty="0">
                          <a:effectLst/>
                        </a:rPr>
                        <a:t>Six electric school buses, five charging stations, and electrical upgrades. Total quoted cost: $3,631,771.26. Additional funds included for unforeseen costs.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6424965"/>
                  </a:ext>
                </a:extLst>
              </a:tr>
            </a:tbl>
          </a:graphicData>
        </a:graphic>
      </p:graphicFrame>
      <p:graphicFrame>
        <p:nvGraphicFramePr>
          <p:cNvPr id="3" name="Table 2">
            <a:extLst>
              <a:ext uri="{FF2B5EF4-FFF2-40B4-BE49-F238E27FC236}">
                <a16:creationId xmlns:a16="http://schemas.microsoft.com/office/drawing/2014/main" id="{23F9CCFD-098F-CE5E-ED66-9C3EA6223975}"/>
              </a:ext>
            </a:extLst>
          </p:cNvPr>
          <p:cNvGraphicFramePr>
            <a:graphicFrameLocks noGrp="1"/>
          </p:cNvGraphicFramePr>
          <p:nvPr>
            <p:extLst>
              <p:ext uri="{D42A27DB-BD31-4B8C-83A1-F6EECF244321}">
                <p14:modId xmlns:p14="http://schemas.microsoft.com/office/powerpoint/2010/main" val="2025422725"/>
              </p:ext>
            </p:extLst>
          </p:nvPr>
        </p:nvGraphicFramePr>
        <p:xfrm>
          <a:off x="69010" y="5086395"/>
          <a:ext cx="4666892" cy="618357"/>
        </p:xfrm>
        <a:graphic>
          <a:graphicData uri="http://schemas.openxmlformats.org/drawingml/2006/table">
            <a:tbl>
              <a:tblPr firstRow="1" firstCol="1" bandRow="1">
                <a:tableStyleId>{5C22544A-7EE6-4342-B048-85BDC9FD1C3A}</a:tableStyleId>
              </a:tblPr>
              <a:tblGrid>
                <a:gridCol w="2984741">
                  <a:extLst>
                    <a:ext uri="{9D8B030D-6E8A-4147-A177-3AD203B41FA5}">
                      <a16:colId xmlns:a16="http://schemas.microsoft.com/office/drawing/2014/main" val="1599926878"/>
                    </a:ext>
                  </a:extLst>
                </a:gridCol>
                <a:gridCol w="1682151">
                  <a:extLst>
                    <a:ext uri="{9D8B030D-6E8A-4147-A177-3AD203B41FA5}">
                      <a16:colId xmlns:a16="http://schemas.microsoft.com/office/drawing/2014/main" val="2310806039"/>
                    </a:ext>
                  </a:extLst>
                </a:gridCol>
              </a:tblGrid>
              <a:tr h="618357">
                <a:tc>
                  <a:txBody>
                    <a:bodyPr/>
                    <a:lstStyle/>
                    <a:p>
                      <a:pPr marL="0" marR="0" algn="ctr">
                        <a:lnSpc>
                          <a:spcPct val="115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Total Distribution</a:t>
                      </a:r>
                    </a:p>
                  </a:txBody>
                  <a:tcPr marL="58983" marR="58983" marT="0" marB="0" anchor="ctr">
                    <a:solidFill>
                      <a:schemeClr val="accent1">
                        <a:lumMod val="75000"/>
                      </a:schemeClr>
                    </a:solidFill>
                  </a:tcPr>
                </a:tc>
                <a:tc>
                  <a:txBody>
                    <a:bodyPr/>
                    <a:lstStyle/>
                    <a:p>
                      <a:pPr marL="0" marR="0">
                        <a:lnSpc>
                          <a:spcPct val="115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$10,250,000</a:t>
                      </a:r>
                    </a:p>
                  </a:txBody>
                  <a:tcPr marL="58983" marR="58983" marT="0" marB="0" anchor="ctr"/>
                </a:tc>
                <a:extLst>
                  <a:ext uri="{0D108BD9-81ED-4DB2-BD59-A6C34878D82A}">
                    <a16:rowId xmlns:a16="http://schemas.microsoft.com/office/drawing/2014/main" val="2275134714"/>
                  </a:ext>
                </a:extLst>
              </a:tr>
            </a:tbl>
          </a:graphicData>
        </a:graphic>
      </p:graphicFrame>
    </p:spTree>
    <p:extLst>
      <p:ext uri="{BB962C8B-B14F-4D97-AF65-F5344CB8AC3E}">
        <p14:creationId xmlns:p14="http://schemas.microsoft.com/office/powerpoint/2010/main" val="2427885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AA6E4-A58F-4CB3-A17C-506567D6B5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958626-B418-7201-541A-3E21FE807944}"/>
              </a:ext>
            </a:extLst>
          </p:cNvPr>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F9C8E203-4A50-5B2A-A653-D811DDF9661A}"/>
              </a:ext>
            </a:extLst>
          </p:cNvPr>
          <p:cNvSpPr>
            <a:spLocks noGrp="1"/>
          </p:cNvSpPr>
          <p:nvPr>
            <p:ph type="title"/>
          </p:nvPr>
        </p:nvSpPr>
        <p:spPr>
          <a:xfrm>
            <a:off x="0" y="1"/>
            <a:ext cx="9144000" cy="1123890"/>
          </a:xfrm>
        </p:spPr>
        <p:txBody>
          <a:bodyPr>
            <a:normAutofit fontScale="90000"/>
          </a:bodyPr>
          <a:lstStyle/>
          <a:p>
            <a:pPr algn="ctr"/>
            <a:r>
              <a:rPr lang="en-US" dirty="0">
                <a:solidFill>
                  <a:schemeClr val="bg1"/>
                </a:solidFill>
              </a:rPr>
              <a:t>CBF Electric Bus Grants</a:t>
            </a:r>
            <a:br>
              <a:rPr lang="en-US" dirty="0">
                <a:solidFill>
                  <a:schemeClr val="bg1"/>
                </a:solidFill>
              </a:rPr>
            </a:br>
            <a:r>
              <a:rPr lang="en-US" dirty="0">
                <a:solidFill>
                  <a:schemeClr val="bg1"/>
                </a:solidFill>
              </a:rPr>
              <a:t> Round 1 Challenges</a:t>
            </a:r>
          </a:p>
        </p:txBody>
      </p:sp>
      <p:sp>
        <p:nvSpPr>
          <p:cNvPr id="4" name="TextBox 3">
            <a:extLst>
              <a:ext uri="{FF2B5EF4-FFF2-40B4-BE49-F238E27FC236}">
                <a16:creationId xmlns:a16="http://schemas.microsoft.com/office/drawing/2014/main" id="{3BFBE8B8-6353-43E2-BDFA-C7A3D4C6C1AB}"/>
              </a:ext>
            </a:extLst>
          </p:cNvPr>
          <p:cNvSpPr txBox="1"/>
          <p:nvPr/>
        </p:nvSpPr>
        <p:spPr>
          <a:xfrm>
            <a:off x="224287" y="1720840"/>
            <a:ext cx="8807570" cy="3785652"/>
          </a:xfrm>
          <a:prstGeom prst="rect">
            <a:avLst/>
          </a:prstGeom>
          <a:noFill/>
        </p:spPr>
        <p:txBody>
          <a:bodyPr wrap="square">
            <a:spAutoFit/>
          </a:bodyPr>
          <a:lstStyle/>
          <a:p>
            <a:pPr marL="285750" indent="-285750">
              <a:buFont typeface="Arial" panose="020B0604020202020204" pitchFamily="34" charset="0"/>
              <a:buChar char="•"/>
            </a:pPr>
            <a:r>
              <a:rPr lang="en-US" sz="2000" b="1" dirty="0"/>
              <a:t>Program Launched Quickly</a:t>
            </a:r>
          </a:p>
          <a:p>
            <a:pPr marL="742950" lvl="1" indent="-285750">
              <a:buFont typeface="Arial" panose="020B0604020202020204" pitchFamily="34" charset="0"/>
              <a:buChar char="•"/>
            </a:pPr>
            <a:r>
              <a:rPr lang="en-US" sz="2000" dirty="0"/>
              <a:t>Legislation passed early 2025</a:t>
            </a:r>
          </a:p>
          <a:p>
            <a:pPr marL="742950" lvl="1" indent="-285750">
              <a:buFont typeface="Arial" panose="020B0604020202020204" pitchFamily="34" charset="0"/>
              <a:buChar char="•"/>
            </a:pPr>
            <a:r>
              <a:rPr lang="en-US" sz="2000" dirty="0"/>
              <a:t>PSFA lost key staff in Spring 2025</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Simple Design – Big Demand</a:t>
            </a:r>
          </a:p>
          <a:p>
            <a:pPr marL="742950" lvl="1" indent="-285750">
              <a:buFont typeface="Arial" panose="020B0604020202020204" pitchFamily="34" charset="0"/>
              <a:buChar char="•"/>
            </a:pPr>
            <a:r>
              <a:rPr lang="en-US" sz="2000" dirty="0"/>
              <a:t>First-come, first-served application</a:t>
            </a:r>
          </a:p>
          <a:p>
            <a:pPr marL="742950" lvl="1" indent="-285750">
              <a:buFont typeface="Arial" panose="020B0604020202020204" pitchFamily="34" charset="0"/>
              <a:buChar char="•"/>
            </a:pPr>
            <a:r>
              <a:rPr lang="en-US" sz="2000" dirty="0"/>
              <a:t>Minimal expected PSFA involvement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Unexpected Complexity</a:t>
            </a:r>
          </a:p>
          <a:p>
            <a:pPr marL="742950" lvl="1" indent="-285750">
              <a:buFont typeface="Arial" panose="020B0604020202020204" pitchFamily="34" charset="0"/>
              <a:buChar char="•"/>
            </a:pPr>
            <a:r>
              <a:rPr lang="en-US" sz="2000" dirty="0"/>
              <a:t>Applications far exceeded expectations </a:t>
            </a:r>
          </a:p>
          <a:p>
            <a:pPr marL="742950" lvl="1" indent="-285750">
              <a:buFont typeface="Arial" panose="020B0604020202020204" pitchFamily="34" charset="0"/>
              <a:buChar char="•"/>
            </a:pPr>
            <a:r>
              <a:rPr lang="en-US" sz="2000" dirty="0"/>
              <a:t>Needed oversight, coordination and technical support   </a:t>
            </a:r>
          </a:p>
          <a:p>
            <a:pPr marL="742950" lvl="1" indent="-285750">
              <a:buFont typeface="Arial" panose="020B0604020202020204" pitchFamily="34" charset="0"/>
              <a:buChar char="•"/>
            </a:pPr>
            <a:r>
              <a:rPr lang="en-US" sz="2000" dirty="0"/>
              <a:t>Involved districts, vendors, nonprofits, and other agencies. </a:t>
            </a:r>
          </a:p>
        </p:txBody>
      </p:sp>
    </p:spTree>
    <p:extLst>
      <p:ext uri="{BB962C8B-B14F-4D97-AF65-F5344CB8AC3E}">
        <p14:creationId xmlns:p14="http://schemas.microsoft.com/office/powerpoint/2010/main" val="2602184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8DD95-F4EF-A1AC-C6C7-A0819B2B3D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7BB4F3-F7D0-5186-31C4-EBAED5194CBB}"/>
              </a:ext>
            </a:extLst>
          </p:cNvPr>
          <p:cNvSpPr/>
          <p:nvPr/>
        </p:nvSpPr>
        <p:spPr>
          <a:xfrm>
            <a:off x="0" y="0"/>
            <a:ext cx="9144000"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BE868F83-B09B-B058-474F-965B060A91DC}"/>
              </a:ext>
            </a:extLst>
          </p:cNvPr>
          <p:cNvSpPr>
            <a:spLocks noGrp="1"/>
          </p:cNvSpPr>
          <p:nvPr>
            <p:ph type="title"/>
          </p:nvPr>
        </p:nvSpPr>
        <p:spPr>
          <a:xfrm>
            <a:off x="0" y="1"/>
            <a:ext cx="9144000" cy="1123890"/>
          </a:xfrm>
        </p:spPr>
        <p:txBody>
          <a:bodyPr>
            <a:normAutofit fontScale="90000"/>
          </a:bodyPr>
          <a:lstStyle/>
          <a:p>
            <a:pPr algn="ctr"/>
            <a:r>
              <a:rPr lang="en-US" dirty="0">
                <a:solidFill>
                  <a:schemeClr val="bg1"/>
                </a:solidFill>
              </a:rPr>
              <a:t>CBF Electric Bus Grants </a:t>
            </a:r>
            <a:br>
              <a:rPr lang="en-US" dirty="0">
                <a:solidFill>
                  <a:schemeClr val="bg1"/>
                </a:solidFill>
              </a:rPr>
            </a:br>
            <a:r>
              <a:rPr lang="en-US" dirty="0">
                <a:solidFill>
                  <a:schemeClr val="bg1"/>
                </a:solidFill>
              </a:rPr>
              <a:t>Round 2 Preparation Stakeholder Engagement</a:t>
            </a:r>
          </a:p>
        </p:txBody>
      </p:sp>
      <p:sp>
        <p:nvSpPr>
          <p:cNvPr id="4" name="TextBox 3">
            <a:extLst>
              <a:ext uri="{FF2B5EF4-FFF2-40B4-BE49-F238E27FC236}">
                <a16:creationId xmlns:a16="http://schemas.microsoft.com/office/drawing/2014/main" id="{9B0E8D3D-053B-BA0A-06A3-9AA411FE8035}"/>
              </a:ext>
            </a:extLst>
          </p:cNvPr>
          <p:cNvSpPr txBox="1"/>
          <p:nvPr/>
        </p:nvSpPr>
        <p:spPr>
          <a:xfrm>
            <a:off x="224287" y="1720840"/>
            <a:ext cx="8807570" cy="3785652"/>
          </a:xfrm>
          <a:prstGeom prst="rect">
            <a:avLst/>
          </a:prstGeom>
          <a:noFill/>
        </p:spPr>
        <p:txBody>
          <a:bodyPr wrap="square">
            <a:spAutoFit/>
          </a:bodyPr>
          <a:lstStyle/>
          <a:p>
            <a:pPr marL="285750" indent="-285750">
              <a:buFont typeface="Arial" panose="020B0604020202020204" pitchFamily="34" charset="0"/>
              <a:buChar char="•"/>
            </a:pPr>
            <a:r>
              <a:rPr lang="en-US" sz="2000" b="1" dirty="0"/>
              <a:t>With new 2026 staffing—PSFA is better positioned to strengthen program administration.</a:t>
            </a:r>
          </a:p>
          <a:p>
            <a:endParaRPr lang="en-US" sz="2000" dirty="0"/>
          </a:p>
          <a:p>
            <a:pPr marL="285750" indent="-285750">
              <a:buFont typeface="Arial" panose="020B0604020202020204" pitchFamily="34" charset="0"/>
              <a:buChar char="•"/>
            </a:pPr>
            <a:r>
              <a:rPr lang="en-US" sz="2000" b="1" dirty="0"/>
              <a:t>Planned improvements include:</a:t>
            </a:r>
          </a:p>
          <a:p>
            <a:pPr marL="742950" lvl="1" indent="-285750">
              <a:buFont typeface="Arial" panose="020B0604020202020204" pitchFamily="34" charset="0"/>
              <a:buChar char="•"/>
            </a:pPr>
            <a:r>
              <a:rPr lang="en-US" sz="2000" dirty="0"/>
              <a:t>Ongoing, more structured engagement with districts and applicants</a:t>
            </a:r>
          </a:p>
          <a:p>
            <a:pPr marL="742950" lvl="1" indent="-285750">
              <a:buFont typeface="Arial" panose="020B0604020202020204" pitchFamily="34" charset="0"/>
              <a:buChar char="•"/>
            </a:pPr>
            <a:r>
              <a:rPr lang="en-US" sz="2000" dirty="0"/>
              <a:t>Expanded vendor outreach, fact finding, and technical research</a:t>
            </a:r>
          </a:p>
          <a:p>
            <a:pPr marL="742950" lvl="1" indent="-285750">
              <a:buFont typeface="Arial" panose="020B0604020202020204" pitchFamily="34" charset="0"/>
              <a:buChar char="•"/>
            </a:pPr>
            <a:r>
              <a:rPr lang="en-US" sz="2000" dirty="0"/>
              <a:t>Collaboration with nonprofits supporting electrification</a:t>
            </a:r>
          </a:p>
          <a:p>
            <a:pPr marL="742950" lvl="1" indent="-285750">
              <a:buFont typeface="Arial" panose="020B0604020202020204" pitchFamily="34" charset="0"/>
              <a:buChar char="•"/>
            </a:pPr>
            <a:r>
              <a:rPr lang="en-US" sz="2000" dirty="0"/>
              <a:t>Increased coordination with legislators involved in the initiative</a:t>
            </a:r>
          </a:p>
          <a:p>
            <a:pPr marL="742950" lvl="1" indent="-285750">
              <a:buFont typeface="Arial" panose="020B0604020202020204" pitchFamily="34" charset="0"/>
              <a:buChar char="•"/>
            </a:pPr>
            <a:r>
              <a:rPr lang="en-US" sz="2000" dirty="0"/>
              <a:t>A redesigned application and review process for future funding rounds</a:t>
            </a:r>
          </a:p>
          <a:p>
            <a:pPr lvl="1"/>
            <a:endParaRPr lang="en-US" sz="2000" dirty="0"/>
          </a:p>
          <a:p>
            <a:pPr algn="ctr"/>
            <a:r>
              <a:rPr lang="en-US" sz="2000" b="1" dirty="0"/>
              <a:t>These steps will support more equitable, transparent, and goal‑aligned Community Benefit Fund distributions.</a:t>
            </a:r>
            <a:endParaRPr lang="en-US" sz="2000" dirty="0"/>
          </a:p>
        </p:txBody>
      </p:sp>
    </p:spTree>
    <p:extLst>
      <p:ext uri="{BB962C8B-B14F-4D97-AF65-F5344CB8AC3E}">
        <p14:creationId xmlns:p14="http://schemas.microsoft.com/office/powerpoint/2010/main" val="241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018" y="2040524"/>
            <a:ext cx="3090333" cy="1806488"/>
          </a:xfrm>
        </p:spPr>
        <p:txBody>
          <a:bodyPr/>
          <a:lstStyle/>
          <a:p>
            <a:r>
              <a:rPr lang="en-US" dirty="0"/>
              <a:t>PSCOC Members</a:t>
            </a:r>
          </a:p>
        </p:txBody>
      </p:sp>
      <p:sp>
        <p:nvSpPr>
          <p:cNvPr id="5" name="Rectangle 4"/>
          <p:cNvSpPr/>
          <p:nvPr/>
        </p:nvSpPr>
        <p:spPr>
          <a:xfrm>
            <a:off x="3959525" y="0"/>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4294967295"/>
          </p:nvPr>
        </p:nvSpPr>
        <p:spPr>
          <a:xfrm>
            <a:off x="4105079" y="1100536"/>
            <a:ext cx="4893365" cy="4652639"/>
          </a:xfrm>
          <a:prstGeom prst="rect">
            <a:avLst/>
          </a:prstGeom>
        </p:spPr>
        <p:txBody>
          <a:bodyPr anchor="t">
            <a:normAutofit/>
          </a:bodyPr>
          <a:lstStyle/>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Joe Guillen</a:t>
            </a:r>
            <a:r>
              <a:rPr lang="en-US" sz="1400" dirty="0">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 PSCOC Chair</a:t>
            </a:r>
          </a:p>
          <a:p>
            <a:pPr marL="457189" lvl="1" indent="0">
              <a:lnSpc>
                <a:spcPct val="100000"/>
              </a:lnSpc>
              <a:spcBef>
                <a:spcPts val="0"/>
              </a:spcBef>
              <a:buNone/>
            </a:pPr>
            <a:r>
              <a:rPr lang="en-US" sz="1400" dirty="0">
                <a:solidFill>
                  <a:schemeClr val="tx1"/>
                </a:solidFill>
                <a:latin typeface="Calibri" panose="020F0502020204030204" pitchFamily="34" charset="0"/>
                <a:cs typeface="Calibri" panose="020F0502020204030204" pitchFamily="34" charset="0"/>
              </a:rPr>
              <a:t>New Mexico School Boards Association</a:t>
            </a:r>
          </a:p>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Shawna Casebier</a:t>
            </a:r>
            <a:r>
              <a:rPr lang="en-US" sz="1400" dirty="0">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 Legislative Council Services</a:t>
            </a:r>
            <a:endParaRPr lang="en-US" sz="1400" dirty="0">
              <a:latin typeface="Calibri" panose="020F0502020204030204" pitchFamily="34" charset="0"/>
              <a:cs typeface="Calibri" panose="020F0502020204030204" pitchFamily="34" charset="0"/>
            </a:endParaRPr>
          </a:p>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John Sena</a:t>
            </a:r>
            <a:r>
              <a:rPr lang="en-US" sz="1400" dirty="0">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 Legislative Education Study Committee</a:t>
            </a:r>
            <a:endParaRPr lang="en-US" sz="1400" dirty="0">
              <a:latin typeface="Calibri" panose="020F0502020204030204" pitchFamily="34" charset="0"/>
              <a:cs typeface="Calibri" panose="020F0502020204030204" pitchFamily="34" charset="0"/>
            </a:endParaRPr>
          </a:p>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Ashley Leach</a:t>
            </a:r>
            <a:r>
              <a:rPr lang="en-US" sz="1400" dirty="0">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 Administration, Maintenance &amp; Standards Chair</a:t>
            </a:r>
          </a:p>
          <a:p>
            <a:pPr marL="457189" lvl="1" indent="0">
              <a:lnSpc>
                <a:spcPct val="100000"/>
              </a:lnSpc>
              <a:spcBef>
                <a:spcPts val="0"/>
              </a:spcBef>
              <a:buNone/>
            </a:pPr>
            <a:r>
              <a:rPr lang="en-US" sz="1400" dirty="0">
                <a:solidFill>
                  <a:schemeClr val="tx1"/>
                </a:solidFill>
                <a:latin typeface="Calibri" panose="020F0502020204030204" pitchFamily="34" charset="0"/>
                <a:cs typeface="Calibri" panose="020F0502020204030204" pitchFamily="34" charset="0"/>
              </a:rPr>
              <a:t>Department of Finance &amp; Administration</a:t>
            </a:r>
            <a:endParaRPr lang="en-US" sz="1400" dirty="0">
              <a:latin typeface="Calibri" panose="020F0502020204030204" pitchFamily="34" charset="0"/>
              <a:cs typeface="Calibri" panose="020F0502020204030204" pitchFamily="34" charset="0"/>
            </a:endParaRPr>
          </a:p>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Charles Sallee </a:t>
            </a:r>
            <a:r>
              <a:rPr lang="en-US" sz="1400" dirty="0">
                <a:solidFill>
                  <a:schemeClr val="tx1"/>
                </a:solidFill>
                <a:latin typeface="Calibri" panose="020F0502020204030204" pitchFamily="34" charset="0"/>
                <a:cs typeface="Calibri" panose="020F0502020204030204" pitchFamily="34" charset="0"/>
              </a:rPr>
              <a:t>– Awards Chair</a:t>
            </a:r>
          </a:p>
          <a:p>
            <a:pPr marL="457189" lvl="1" indent="0">
              <a:lnSpc>
                <a:spcPct val="100000"/>
              </a:lnSpc>
              <a:spcBef>
                <a:spcPts val="0"/>
              </a:spcBef>
              <a:buNone/>
            </a:pPr>
            <a:r>
              <a:rPr lang="en-US" sz="1400" dirty="0">
                <a:solidFill>
                  <a:schemeClr val="tx1"/>
                </a:solidFill>
                <a:latin typeface="Calibri" panose="020F0502020204030204" pitchFamily="34" charset="0"/>
                <a:cs typeface="Calibri" panose="020F0502020204030204" pitchFamily="34" charset="0"/>
              </a:rPr>
              <a:t>Legislative Finance Committee</a:t>
            </a:r>
            <a:endParaRPr lang="en-US" sz="1400" dirty="0">
              <a:latin typeface="Calibri" panose="020F0502020204030204" pitchFamily="34" charset="0"/>
              <a:cs typeface="Calibri" panose="020F0502020204030204" pitchFamily="34" charset="0"/>
            </a:endParaRPr>
          </a:p>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Stewart Ingham </a:t>
            </a:r>
            <a:r>
              <a:rPr lang="en-US" sz="1400" dirty="0">
                <a:solidFill>
                  <a:schemeClr val="tx1"/>
                </a:solidFill>
                <a:latin typeface="Calibri" panose="020F0502020204030204" pitchFamily="34" charset="0"/>
                <a:cs typeface="Calibri" panose="020F0502020204030204" pitchFamily="34" charset="0"/>
              </a:rPr>
              <a:t>– Public Education Commission</a:t>
            </a:r>
            <a:endParaRPr lang="en-US" sz="1400" dirty="0">
              <a:latin typeface="Calibri" panose="020F0502020204030204" pitchFamily="34" charset="0"/>
              <a:cs typeface="Calibri" panose="020F0502020204030204" pitchFamily="34" charset="0"/>
            </a:endParaRPr>
          </a:p>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Elizabeth </a:t>
            </a:r>
            <a:r>
              <a:rPr lang="en-US" sz="1400" b="1" u="sng" dirty="0" err="1">
                <a:solidFill>
                  <a:schemeClr val="accent2"/>
                </a:solidFill>
                <a:latin typeface="Calibri" panose="020F0502020204030204" pitchFamily="34" charset="0"/>
                <a:cs typeface="Calibri" panose="020F0502020204030204" pitchFamily="34" charset="0"/>
              </a:rPr>
              <a:t>Groginsky</a:t>
            </a:r>
            <a:r>
              <a:rPr lang="en-US" sz="1400" b="1" u="sng" dirty="0">
                <a:solidFill>
                  <a:schemeClr val="accent2"/>
                </a:solidFill>
                <a:latin typeface="Calibri" panose="020F0502020204030204" pitchFamily="34" charset="0"/>
                <a:cs typeface="Calibri" panose="020F0502020204030204" pitchFamily="34" charset="0"/>
              </a:rPr>
              <a:t> </a:t>
            </a:r>
          </a:p>
          <a:p>
            <a:pPr marL="457189" lvl="1" indent="0">
              <a:lnSpc>
                <a:spcPct val="100000"/>
              </a:lnSpc>
              <a:spcBef>
                <a:spcPts val="0"/>
              </a:spcBef>
              <a:buNone/>
            </a:pPr>
            <a:r>
              <a:rPr lang="en-US" sz="1400" dirty="0">
                <a:solidFill>
                  <a:schemeClr val="tx1"/>
                </a:solidFill>
                <a:latin typeface="Calibri" panose="020F0502020204030204" pitchFamily="34" charset="0"/>
                <a:cs typeface="Calibri" panose="020F0502020204030204" pitchFamily="34" charset="0"/>
              </a:rPr>
              <a:t>Governor’s Office</a:t>
            </a:r>
            <a:endParaRPr lang="en-US" sz="1400" dirty="0">
              <a:latin typeface="Calibri" panose="020F0502020204030204" pitchFamily="34" charset="0"/>
              <a:cs typeface="Calibri" panose="020F0502020204030204" pitchFamily="34" charset="0"/>
            </a:endParaRPr>
          </a:p>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Mariana Padilla</a:t>
            </a:r>
          </a:p>
          <a:p>
            <a:pPr marL="457189" lvl="1" indent="0">
              <a:lnSpc>
                <a:spcPct val="100000"/>
              </a:lnSpc>
              <a:spcBef>
                <a:spcPts val="0"/>
              </a:spcBef>
              <a:buNone/>
            </a:pPr>
            <a:r>
              <a:rPr lang="en-US" sz="1400" dirty="0">
                <a:solidFill>
                  <a:schemeClr val="tx1"/>
                </a:solidFill>
                <a:latin typeface="Calibri" panose="020F0502020204030204" pitchFamily="34" charset="0"/>
                <a:cs typeface="Calibri" panose="020F0502020204030204" pitchFamily="34" charset="0"/>
              </a:rPr>
              <a:t>Public Education Department</a:t>
            </a:r>
            <a:endParaRPr lang="en-US" sz="1400" dirty="0">
              <a:latin typeface="Calibri" panose="020F0502020204030204" pitchFamily="34" charset="0"/>
              <a:cs typeface="Calibri" panose="020F0502020204030204" pitchFamily="34" charset="0"/>
            </a:endParaRPr>
          </a:p>
          <a:p>
            <a:pPr marL="0" indent="0">
              <a:lnSpc>
                <a:spcPct val="100000"/>
              </a:lnSpc>
              <a:buNone/>
            </a:pPr>
            <a:r>
              <a:rPr lang="en-US" sz="1400" b="1" u="sng" dirty="0">
                <a:solidFill>
                  <a:schemeClr val="accent2"/>
                </a:solidFill>
                <a:latin typeface="Calibri" panose="020F0502020204030204" pitchFamily="34" charset="0"/>
                <a:cs typeface="Calibri" panose="020F0502020204030204" pitchFamily="34" charset="0"/>
              </a:rPr>
              <a:t>Clay Bailey</a:t>
            </a:r>
          </a:p>
          <a:p>
            <a:pPr marL="457189" lvl="1" indent="0">
              <a:lnSpc>
                <a:spcPct val="100000"/>
              </a:lnSpc>
              <a:spcBef>
                <a:spcPts val="0"/>
              </a:spcBef>
              <a:buNone/>
            </a:pPr>
            <a:r>
              <a:rPr lang="en-US" sz="1400" dirty="0">
                <a:solidFill>
                  <a:schemeClr val="tx1"/>
                </a:solidFill>
                <a:latin typeface="Calibri" panose="020F0502020204030204" pitchFamily="34" charset="0"/>
                <a:cs typeface="Calibri" panose="020F0502020204030204" pitchFamily="34" charset="0"/>
              </a:rPr>
              <a:t>Construction Industries Division</a:t>
            </a:r>
            <a:endParaRPr lang="en-US" sz="1200" dirty="0">
              <a:solidFill>
                <a:schemeClr val="tx1"/>
              </a:solidFill>
            </a:endParaRPr>
          </a:p>
        </p:txBody>
      </p:sp>
    </p:spTree>
    <p:extLst>
      <p:ext uri="{BB962C8B-B14F-4D97-AF65-F5344CB8AC3E}">
        <p14:creationId xmlns:p14="http://schemas.microsoft.com/office/powerpoint/2010/main" val="617194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023" y="1489166"/>
            <a:ext cx="7537267" cy="3494314"/>
          </a:xfrm>
        </p:spPr>
        <p:txBody>
          <a:bodyPr/>
          <a:lstStyle/>
          <a:p>
            <a:pPr algn="ctr"/>
            <a:r>
              <a:rPr lang="en-US" sz="6000" dirty="0">
                <a:latin typeface="+mn-lt"/>
              </a:rPr>
              <a:t>Maintenance in New Mexico Public Schools</a:t>
            </a:r>
            <a:br>
              <a:rPr lang="en-US" sz="2400" dirty="0">
                <a:latin typeface="+mn-lt"/>
              </a:rPr>
            </a:br>
            <a:r>
              <a:rPr lang="en-US" sz="2400" dirty="0">
                <a:latin typeface="+mn-lt"/>
              </a:rPr>
              <a:t>Preventive Maintenance Planning</a:t>
            </a:r>
            <a:br>
              <a:rPr lang="en-US" sz="2400" dirty="0">
                <a:latin typeface="+mn-lt"/>
              </a:rPr>
            </a:br>
            <a:r>
              <a:rPr lang="en-US" sz="2400" dirty="0">
                <a:latin typeface="+mn-lt"/>
              </a:rPr>
              <a:t>Facility Information Management System (FIMS)</a:t>
            </a:r>
            <a:br>
              <a:rPr lang="en-US" sz="2400" dirty="0">
                <a:latin typeface="+mn-lt"/>
              </a:rPr>
            </a:br>
            <a:r>
              <a:rPr lang="en-US" sz="2400" dirty="0">
                <a:latin typeface="+mn-lt"/>
              </a:rPr>
              <a:t>Facility Maintenance Assessment Report (FMAR) </a:t>
            </a:r>
            <a:br>
              <a:rPr lang="en-US" sz="2400" dirty="0">
                <a:latin typeface="+mn-lt"/>
              </a:rPr>
            </a:br>
            <a:r>
              <a:rPr lang="en-US" sz="2400" dirty="0">
                <a:latin typeface="+mn-lt"/>
              </a:rPr>
              <a:t>Exemplary Maintenance</a:t>
            </a:r>
          </a:p>
        </p:txBody>
      </p:sp>
    </p:spTree>
    <p:extLst>
      <p:ext uri="{BB962C8B-B14F-4D97-AF65-F5344CB8AC3E}">
        <p14:creationId xmlns:p14="http://schemas.microsoft.com/office/powerpoint/2010/main" val="1425374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B1C2-0729-FE93-5DAE-24A0910044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22FDEE-57E3-F92D-187A-98C671F24861}"/>
              </a:ext>
            </a:extLst>
          </p:cNvPr>
          <p:cNvSpPr>
            <a:spLocks noGrp="1"/>
          </p:cNvSpPr>
          <p:nvPr>
            <p:ph type="title"/>
          </p:nvPr>
        </p:nvSpPr>
        <p:spPr>
          <a:xfrm>
            <a:off x="253961" y="1670858"/>
            <a:ext cx="3619769" cy="2162441"/>
          </a:xfrm>
        </p:spPr>
        <p:txBody>
          <a:bodyPr/>
          <a:lstStyle/>
          <a:p>
            <a:r>
              <a:rPr lang="en-US" dirty="0">
                <a:latin typeface="+mn-lt"/>
              </a:rPr>
              <a:t>Preventive Maintenance Plan</a:t>
            </a:r>
          </a:p>
        </p:txBody>
      </p:sp>
      <p:sp>
        <p:nvSpPr>
          <p:cNvPr id="5" name="Rectangle 4">
            <a:extLst>
              <a:ext uri="{FF2B5EF4-FFF2-40B4-BE49-F238E27FC236}">
                <a16:creationId xmlns:a16="http://schemas.microsoft.com/office/drawing/2014/main" id="{6329E405-1799-71DC-2708-D1DF2E88D840}"/>
              </a:ext>
            </a:extLst>
          </p:cNvPr>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7E02DE-79F7-2B23-6673-573E5C0F7E59}"/>
              </a:ext>
            </a:extLst>
          </p:cNvPr>
          <p:cNvSpPr/>
          <p:nvPr/>
        </p:nvSpPr>
        <p:spPr>
          <a:xfrm>
            <a:off x="253961" y="3953174"/>
            <a:ext cx="3433830" cy="400110"/>
          </a:xfrm>
          <a:prstGeom prst="rect">
            <a:avLst/>
          </a:prstGeom>
        </p:spPr>
        <p:txBody>
          <a:bodyPr wrap="square">
            <a:spAutoFit/>
          </a:bodyPr>
          <a:lstStyle/>
          <a:p>
            <a:r>
              <a:rPr lang="en-US" sz="1000" dirty="0">
                <a:solidFill>
                  <a:schemeClr val="bg1"/>
                </a:solidFill>
                <a:cs typeface="Calibri" panose="020F0502020204030204" pitchFamily="34" charset="0"/>
              </a:rPr>
              <a:t>22-24-5.3.NMSA 1978, Preventive Maintenance Plans; Guidelines; Approval and 6.27.3.11 NMAC</a:t>
            </a:r>
            <a:endParaRPr lang="en-US" sz="1000" dirty="0">
              <a:solidFill>
                <a:schemeClr val="bg1"/>
              </a:solidFill>
            </a:endParaRPr>
          </a:p>
        </p:txBody>
      </p:sp>
      <p:sp>
        <p:nvSpPr>
          <p:cNvPr id="7" name="Text Placeholder 6">
            <a:extLst>
              <a:ext uri="{FF2B5EF4-FFF2-40B4-BE49-F238E27FC236}">
                <a16:creationId xmlns:a16="http://schemas.microsoft.com/office/drawing/2014/main" id="{D02F9EDA-509D-0844-0B6D-7F70C70168DF}"/>
              </a:ext>
            </a:extLst>
          </p:cNvPr>
          <p:cNvSpPr>
            <a:spLocks noGrp="1"/>
          </p:cNvSpPr>
          <p:nvPr>
            <p:ph type="body" sz="quarter" idx="4294967295"/>
          </p:nvPr>
        </p:nvSpPr>
        <p:spPr>
          <a:xfrm>
            <a:off x="4230688" y="665163"/>
            <a:ext cx="4641850" cy="5892800"/>
          </a:xfrm>
        </p:spPr>
        <p:txBody>
          <a:bodyPr anchor="t">
            <a:noAutofit/>
          </a:bodyPr>
          <a:lstStyle/>
          <a:p>
            <a:pPr algn="just"/>
            <a:r>
              <a:rPr lang="en-US" sz="1400" kern="0" dirty="0">
                <a:solidFill>
                  <a:schemeClr val="tx1"/>
                </a:solidFill>
                <a:latin typeface="Calibri" panose="020F0502020204030204" pitchFamily="34" charset="0"/>
                <a:cs typeface="Calibri" panose="020F0502020204030204" pitchFamily="34" charset="0"/>
              </a:rPr>
              <a:t>A statute </a:t>
            </a:r>
            <a:r>
              <a:rPr lang="en-US" sz="1400" dirty="0">
                <a:solidFill>
                  <a:schemeClr val="tx1"/>
                </a:solidFill>
                <a:latin typeface="Calibri" panose="020F0502020204030204" pitchFamily="34" charset="0"/>
                <a:cs typeface="Calibri" panose="020F0502020204030204" pitchFamily="34" charset="0"/>
              </a:rPr>
              <a:t>A statute driven (annually updated) written plan on how districts manage districts Maintenance &amp; Operations. </a:t>
            </a:r>
            <a:r>
              <a:rPr lang="en-US" sz="1400" dirty="0">
                <a:solidFill>
                  <a:srgbClr val="0000FF"/>
                </a:solidFill>
                <a:latin typeface="Calibri" panose="020F0502020204030204" pitchFamily="34" charset="0"/>
                <a:cs typeface="Calibri" panose="020F0502020204030204" pitchFamily="34" charset="0"/>
              </a:rPr>
              <a:t>NM State Statute (</a:t>
            </a:r>
            <a:r>
              <a:rPr lang="en-US" sz="1400" i="1" dirty="0">
                <a:solidFill>
                  <a:srgbClr val="0000FF"/>
                </a:solidFill>
                <a:latin typeface="Calibri" panose="020F0502020204030204" pitchFamily="34" charset="0"/>
                <a:cs typeface="Calibri" panose="020F0502020204030204" pitchFamily="34" charset="0"/>
              </a:rPr>
              <a:t>22-24-5.3.NMSA 1978, Preventive Maintenance Plans; Guidelines; Approval and 6.27.3.11 NMAC</a:t>
            </a:r>
            <a:r>
              <a:rPr lang="en-US" sz="1400" dirty="0">
                <a:solidFill>
                  <a:srgbClr val="0000FF"/>
                </a:solidFill>
                <a:latin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cs typeface="Calibri" panose="020F0502020204030204" pitchFamily="34" charset="0"/>
              </a:rPr>
              <a:t> - All public and charter school districts must have a current and PSCOC approved preventive maintenance plan. </a:t>
            </a:r>
          </a:p>
          <a:p>
            <a:endParaRPr lang="en-US" sz="1400" dirty="0">
              <a:solidFill>
                <a:schemeClr val="tx1"/>
              </a:solidFill>
              <a:latin typeface="Calibri" panose="020F0502020204030204" pitchFamily="34" charset="0"/>
              <a:cs typeface="Calibri" panose="020F0502020204030204" pitchFamily="34" charset="0"/>
            </a:endParaRPr>
          </a:p>
          <a:p>
            <a:endParaRPr lang="en-US" sz="1400" dirty="0">
              <a:solidFill>
                <a:schemeClr val="tx1"/>
              </a:solidFill>
              <a:latin typeface="Calibri" panose="020F0502020204030204" pitchFamily="34" charset="0"/>
              <a:cs typeface="Calibri" panose="020F0502020204030204" pitchFamily="34" charset="0"/>
            </a:endParaRPr>
          </a:p>
          <a:p>
            <a:r>
              <a:rPr lang="en-US" sz="1400" b="1" dirty="0">
                <a:solidFill>
                  <a:schemeClr val="tx1"/>
                </a:solidFill>
                <a:latin typeface="Calibri" panose="020F0502020204030204" pitchFamily="34" charset="0"/>
                <a:cs typeface="Calibri" panose="020F0502020204030204" pitchFamily="34" charset="0"/>
              </a:rPr>
              <a:t>The PM Plan includes: </a:t>
            </a:r>
          </a:p>
          <a:p>
            <a:pPr marL="342900" indent="-34290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Maintenance Mission Statement &amp; Goals</a:t>
            </a:r>
          </a:p>
          <a:p>
            <a:pPr marL="342900" indent="-34290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Organization &amp; Staffing infrastructure</a:t>
            </a:r>
          </a:p>
          <a:p>
            <a:pPr marL="342900" indent="-34290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Priorities, Procedures &amp; Training </a:t>
            </a:r>
          </a:p>
          <a:p>
            <a:pPr marL="342900" indent="-34290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Inspection Schedules &amp; Tasks</a:t>
            </a:r>
          </a:p>
          <a:p>
            <a:pPr marL="342900" indent="-34290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Reduction of Life, Health &amp; Safety Issues</a:t>
            </a:r>
          </a:p>
          <a:p>
            <a:pPr marL="342900" indent="-34290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Planned Capital Maintenance &amp; System Renewal Projects. </a:t>
            </a:r>
            <a:endParaRPr lang="en-US" sz="1400" kern="0" dirty="0">
              <a:solidFill>
                <a:schemeClr val="tx1"/>
              </a:solidFill>
              <a:latin typeface="Calibri" panose="020F0502020204030204" pitchFamily="34" charset="0"/>
              <a:cs typeface="Calibri" panose="020F0502020204030204" pitchFamily="34" charset="0"/>
            </a:endParaRPr>
          </a:p>
          <a:p>
            <a:pPr marL="914377" lvl="2" indent="0" fontAlgn="base" hangingPunct="0">
              <a:lnSpc>
                <a:spcPct val="100000"/>
              </a:lnSpc>
              <a:spcBef>
                <a:spcPct val="20000"/>
              </a:spcBef>
              <a:spcAft>
                <a:spcPct val="0"/>
              </a:spcAft>
              <a:buClr>
                <a:schemeClr val="accent5"/>
              </a:buClr>
              <a:buNone/>
              <a:defRPr/>
            </a:pP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11A82D7-4557-1984-8AF2-4DA8C8B90F98}"/>
              </a:ext>
            </a:extLst>
          </p:cNvPr>
          <p:cNvSpPr txBox="1"/>
          <p:nvPr/>
        </p:nvSpPr>
        <p:spPr>
          <a:xfrm>
            <a:off x="4278086" y="2139912"/>
            <a:ext cx="4526280" cy="523220"/>
          </a:xfrm>
          <a:prstGeom prst="rect">
            <a:avLst/>
          </a:prstGeom>
          <a:solidFill>
            <a:schemeClr val="accent1"/>
          </a:solidFill>
          <a:ln w="19050">
            <a:noFill/>
          </a:ln>
        </p:spPr>
        <p:txBody>
          <a:bodyPr wrap="square" rtlCol="0">
            <a:spAutoFit/>
          </a:bodyPr>
          <a:lstStyle/>
          <a:p>
            <a:r>
              <a:rPr lang="en-US" sz="1400" dirty="0">
                <a:solidFill>
                  <a:schemeClr val="bg1"/>
                </a:solidFill>
                <a:cs typeface="Calibri" panose="020F0502020204030204" pitchFamily="34" charset="0"/>
              </a:rPr>
              <a:t>A Best practice template is available supporting NM Districts success in PM Planning efforts.  </a:t>
            </a:r>
          </a:p>
        </p:txBody>
      </p:sp>
      <p:sp>
        <p:nvSpPr>
          <p:cNvPr id="10" name="TextBox 9">
            <a:extLst>
              <a:ext uri="{FF2B5EF4-FFF2-40B4-BE49-F238E27FC236}">
                <a16:creationId xmlns:a16="http://schemas.microsoft.com/office/drawing/2014/main" id="{EF2E7FB0-4806-DF00-73DD-86AB1504BEF2}"/>
              </a:ext>
            </a:extLst>
          </p:cNvPr>
          <p:cNvSpPr txBox="1"/>
          <p:nvPr/>
        </p:nvSpPr>
        <p:spPr>
          <a:xfrm>
            <a:off x="4278086" y="5205056"/>
            <a:ext cx="4526280" cy="1569660"/>
          </a:xfrm>
          <a:prstGeom prst="rect">
            <a:avLst/>
          </a:prstGeom>
          <a:solidFill>
            <a:schemeClr val="accent1"/>
          </a:solidFill>
          <a:ln w="19050">
            <a:noFill/>
          </a:ln>
        </p:spPr>
        <p:txBody>
          <a:bodyPr wrap="square" rtlCol="0">
            <a:spAutoFit/>
          </a:bodyPr>
          <a:lstStyle/>
          <a:p>
            <a:r>
              <a:rPr lang="en-US" sz="1400" dirty="0">
                <a:solidFill>
                  <a:schemeClr val="bg1"/>
                </a:solidFill>
                <a:cs typeface="Calibri" panose="020F0502020204030204" pitchFamily="34" charset="0"/>
              </a:rPr>
              <a:t>PM Plan Benefits:</a:t>
            </a:r>
          </a:p>
          <a:p>
            <a:pPr marL="285750" indent="-285750">
              <a:buFont typeface="Arial" panose="020B0604020202020204" pitchFamily="34" charset="0"/>
              <a:buChar char="•"/>
            </a:pPr>
            <a:r>
              <a:rPr lang="en-US" sz="1400" dirty="0">
                <a:solidFill>
                  <a:schemeClr val="bg1"/>
                </a:solidFill>
                <a:cs typeface="Calibri" panose="020F0502020204030204" pitchFamily="34" charset="0"/>
              </a:rPr>
              <a:t>Improved Building System Reliability </a:t>
            </a:r>
          </a:p>
          <a:p>
            <a:pPr marL="285750" indent="-285750">
              <a:buFont typeface="Arial" panose="020B0604020202020204" pitchFamily="34" charset="0"/>
              <a:buChar char="•"/>
            </a:pPr>
            <a:r>
              <a:rPr lang="en-US" sz="1400" dirty="0">
                <a:solidFill>
                  <a:schemeClr val="bg1"/>
                </a:solidFill>
                <a:cs typeface="Calibri" panose="020F0502020204030204" pitchFamily="34" charset="0"/>
              </a:rPr>
              <a:t>System Life Cycles are met or extended</a:t>
            </a:r>
          </a:p>
          <a:p>
            <a:pPr marL="285750" indent="-285750">
              <a:buFont typeface="Arial" panose="020B0604020202020204" pitchFamily="34" charset="0"/>
              <a:buChar char="•"/>
            </a:pPr>
            <a:r>
              <a:rPr lang="en-US" sz="1400" dirty="0">
                <a:solidFill>
                  <a:schemeClr val="bg1"/>
                </a:solidFill>
                <a:cs typeface="Calibri" panose="020F0502020204030204" pitchFamily="34" charset="0"/>
              </a:rPr>
              <a:t>Quality Educational Environments</a:t>
            </a:r>
          </a:p>
          <a:p>
            <a:pPr marL="285750" indent="-285750">
              <a:buFont typeface="Arial" panose="020B0604020202020204" pitchFamily="34" charset="0"/>
              <a:buChar char="•"/>
            </a:pPr>
            <a:r>
              <a:rPr lang="en-US" sz="1400" dirty="0">
                <a:solidFill>
                  <a:schemeClr val="bg1"/>
                </a:solidFill>
                <a:cs typeface="Calibri" panose="020F0502020204030204" pitchFamily="34" charset="0"/>
              </a:rPr>
              <a:t>Reduced and Streamlined Costs </a:t>
            </a:r>
          </a:p>
          <a:p>
            <a:pPr marL="285750" indent="-285750">
              <a:buFont typeface="Arial" panose="020B0604020202020204" pitchFamily="34" charset="0"/>
              <a:buChar char="•"/>
            </a:pPr>
            <a:endParaRPr lang="en-US" sz="1400" dirty="0">
              <a:solidFill>
                <a:schemeClr val="bg1"/>
              </a:solidFill>
              <a:cs typeface="Calibri" panose="020F0502020204030204" pitchFamily="34" charset="0"/>
            </a:endParaRPr>
          </a:p>
          <a:p>
            <a:pPr marL="285750" indent="-285750">
              <a:buFont typeface="Arial" panose="020B0604020202020204" pitchFamily="34" charset="0"/>
              <a:buChar char="•"/>
            </a:pPr>
            <a:r>
              <a:rPr lang="en-US" sz="1200" dirty="0">
                <a:solidFill>
                  <a:schemeClr val="bg1"/>
                </a:solidFill>
                <a:cs typeface="Calibri" panose="020F0502020204030204" pitchFamily="34" charset="0"/>
              </a:rPr>
              <a:t>Contact PSFA Maintenance Division for more information</a:t>
            </a:r>
          </a:p>
        </p:txBody>
      </p:sp>
    </p:spTree>
    <p:extLst>
      <p:ext uri="{BB962C8B-B14F-4D97-AF65-F5344CB8AC3E}">
        <p14:creationId xmlns:p14="http://schemas.microsoft.com/office/powerpoint/2010/main" val="1741597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888" y="490452"/>
            <a:ext cx="3755635" cy="3342848"/>
          </a:xfrm>
        </p:spPr>
        <p:txBody>
          <a:bodyPr/>
          <a:lstStyle/>
          <a:p>
            <a:r>
              <a:rPr lang="en-US" dirty="0">
                <a:latin typeface="+mn-lt"/>
              </a:rPr>
              <a:t>Facility Information Management System (FIMS)</a:t>
            </a:r>
          </a:p>
        </p:txBody>
      </p:sp>
      <p:sp>
        <p:nvSpPr>
          <p:cNvPr id="5" name="Rectangle 4"/>
          <p:cNvSpPr/>
          <p:nvPr/>
        </p:nvSpPr>
        <p:spPr>
          <a:xfrm>
            <a:off x="3959525" y="-1"/>
            <a:ext cx="4912742"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p:txBody>
      </p:sp>
      <p:sp>
        <p:nvSpPr>
          <p:cNvPr id="8"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082143" y="220903"/>
            <a:ext cx="4676503" cy="5893702"/>
          </a:xfrm>
          <a:prstGeom prst="rect">
            <a:avLst/>
          </a:prstGeom>
        </p:spPr>
        <p:txBody>
          <a:bodyPr vert="horz" lIns="91440" tIns="45720" rIns="91440" bIns="45720" rtlCol="0" anchor="t">
            <a:noAutofit/>
          </a:bodyPr>
          <a:lstStyle/>
          <a:p>
            <a:pPr algn="just"/>
            <a:r>
              <a:rPr lang="en-US" sz="1400" b="1" dirty="0">
                <a:solidFill>
                  <a:schemeClr val="tx1"/>
                </a:solidFill>
              </a:rPr>
              <a:t>A Computerized Maintenance Management System. </a:t>
            </a:r>
            <a:r>
              <a:rPr lang="en-US" sz="1400" dirty="0">
                <a:solidFill>
                  <a:srgbClr val="0000FF"/>
                </a:solidFill>
              </a:rPr>
              <a:t>NM State Statute (</a:t>
            </a:r>
            <a:r>
              <a:rPr lang="en-US" sz="1400" b="1" dirty="0">
                <a:solidFill>
                  <a:srgbClr val="0000FF"/>
                </a:solidFill>
              </a:rPr>
              <a:t>NMSA 22-24-5.5 NMSA 1978</a:t>
            </a:r>
            <a:r>
              <a:rPr lang="en-US" sz="1400" dirty="0">
                <a:solidFill>
                  <a:srgbClr val="0000FF"/>
                </a:solidFill>
              </a:rPr>
              <a:t>)</a:t>
            </a:r>
            <a:r>
              <a:rPr lang="en-US" sz="1400" dirty="0">
                <a:solidFill>
                  <a:schemeClr val="tx1"/>
                </a:solidFill>
              </a:rPr>
              <a:t>: - Since 2005 the Public School Capital Outlay Council (PSCOC) has required districts to use the Facility Information Management System (FIMS) as a prerequisite for awarding capital outlay funding</a:t>
            </a:r>
            <a:r>
              <a:rPr lang="en-US" sz="1400" b="1" dirty="0"/>
              <a:t>. </a:t>
            </a:r>
            <a:r>
              <a:rPr lang="en-US" sz="1400" dirty="0">
                <a:solidFill>
                  <a:schemeClr val="tx1"/>
                </a:solidFill>
              </a:rPr>
              <a:t>The PSCOC has subsidized FIMS licensing costs for all districts—districts have access to FIMS at no cost.</a:t>
            </a:r>
            <a:endParaRPr lang="en-US" sz="1400" dirty="0">
              <a:solidFill>
                <a:schemeClr val="tx1"/>
              </a:solidFill>
              <a:latin typeface="Calibri" panose="020F0502020204030204" pitchFamily="34" charset="0"/>
              <a:cs typeface="Calibri" panose="020F0502020204030204" pitchFamily="34" charset="0"/>
            </a:endParaRPr>
          </a:p>
          <a:p>
            <a:pPr algn="just"/>
            <a:endParaRPr lang="en-US" sz="1400" dirty="0">
              <a:solidFill>
                <a:schemeClr val="tx1"/>
              </a:solidFill>
              <a:latin typeface="Calibri" panose="020F0502020204030204" pitchFamily="34" charset="0"/>
              <a:cs typeface="Calibri" panose="020F0502020204030204" pitchFamily="34" charset="0"/>
            </a:endParaRPr>
          </a:p>
          <a:p>
            <a:pPr algn="just"/>
            <a:r>
              <a:rPr lang="en-US" sz="1400" dirty="0">
                <a:solidFill>
                  <a:schemeClr val="tx1"/>
                </a:solidFill>
                <a:latin typeface="Calibri" panose="020F0502020204030204" pitchFamily="34" charset="0"/>
                <a:cs typeface="Calibri" panose="020F0502020204030204" pitchFamily="34" charset="0"/>
              </a:rPr>
              <a:t>Maintenance Direct (MD) - </a:t>
            </a:r>
            <a:r>
              <a:rPr lang="en-US" sz="1400" dirty="0">
                <a:solidFill>
                  <a:schemeClr val="tx1"/>
                </a:solidFill>
              </a:rPr>
              <a:t>documents and manages the entire maintenance work order process from request to completion, to include expenditures, and provides for data analysis and reports. </a:t>
            </a:r>
            <a:r>
              <a:rPr lang="en-US" sz="1400" b="1" dirty="0">
                <a:solidFill>
                  <a:schemeClr val="tx1"/>
                </a:solidFill>
              </a:rPr>
              <a:t>Asset Essentials </a:t>
            </a:r>
            <a:endParaRPr lang="en-US" sz="1400" b="1" dirty="0">
              <a:solidFill>
                <a:schemeClr val="tx1"/>
              </a:solidFill>
              <a:latin typeface="Calibri" panose="020F0502020204030204" pitchFamily="34" charset="0"/>
              <a:cs typeface="Calibri" panose="020F0502020204030204" pitchFamily="34" charset="0"/>
            </a:endParaRPr>
          </a:p>
          <a:p>
            <a:pPr algn="just"/>
            <a:r>
              <a:rPr lang="en-US" sz="1400" dirty="0">
                <a:solidFill>
                  <a:schemeClr val="tx1"/>
                </a:solidFill>
                <a:latin typeface="Calibri" panose="020F0502020204030204" pitchFamily="34" charset="0"/>
                <a:cs typeface="Calibri" panose="020F0502020204030204" pitchFamily="34" charset="0"/>
              </a:rPr>
              <a:t>Preventive Maintenance Direct (PMD) - </a:t>
            </a:r>
            <a:r>
              <a:rPr lang="en-US" sz="1400" dirty="0">
                <a:solidFill>
                  <a:schemeClr val="tx1"/>
                </a:solidFill>
              </a:rPr>
              <a:t>assists in creating, scheduling, assigning, and managing recurring preventive maintenance (PM) tasks for all district facility equipment. </a:t>
            </a:r>
            <a:r>
              <a:rPr lang="en-US" sz="1400" b="1" dirty="0">
                <a:solidFill>
                  <a:schemeClr val="tx1"/>
                </a:solidFill>
              </a:rPr>
              <a:t>Asset Essentials</a:t>
            </a:r>
            <a:endParaRPr lang="en-US" sz="1400" b="1" dirty="0">
              <a:solidFill>
                <a:schemeClr val="tx1"/>
              </a:solidFill>
              <a:latin typeface="Calibri" panose="020F0502020204030204" pitchFamily="34" charset="0"/>
              <a:cs typeface="Calibri" panose="020F0502020204030204" pitchFamily="34" charset="0"/>
            </a:endParaRPr>
          </a:p>
          <a:p>
            <a:pPr algn="just"/>
            <a:r>
              <a:rPr lang="en-US" sz="1400" dirty="0">
                <a:solidFill>
                  <a:schemeClr val="tx1"/>
                </a:solidFill>
                <a:latin typeface="Calibri" panose="020F0502020204030204" pitchFamily="34" charset="0"/>
                <a:cs typeface="Calibri" panose="020F0502020204030204" pitchFamily="34" charset="0"/>
              </a:rPr>
              <a:t>Utility Direct (UD) -  </a:t>
            </a:r>
            <a:r>
              <a:rPr lang="en-US" sz="1400" dirty="0">
                <a:solidFill>
                  <a:schemeClr val="tx1"/>
                </a:solidFill>
              </a:rPr>
              <a:t>tracks and analyzes utility types, consumption and costs to identify savings opportunities leading to the development of energy management programs. Sunset in December 2025 </a:t>
            </a:r>
            <a:endParaRPr lang="en-US" sz="1400" kern="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253961" y="3953174"/>
            <a:ext cx="3433830" cy="400110"/>
          </a:xfrm>
          <a:prstGeom prst="rect">
            <a:avLst/>
          </a:prstGeom>
        </p:spPr>
        <p:txBody>
          <a:bodyPr wrap="square">
            <a:spAutoFit/>
          </a:bodyPr>
          <a:lstStyle/>
          <a:p>
            <a:r>
              <a:rPr lang="en-US" sz="1000" spc="-60" dirty="0">
                <a:solidFill>
                  <a:schemeClr val="bg1"/>
                </a:solidFill>
              </a:rPr>
              <a:t>22-24-5.5. Preventive maintenance plans; participation in Facility Information Management System</a:t>
            </a:r>
            <a:endParaRPr lang="en-US" sz="1000" dirty="0">
              <a:solidFill>
                <a:schemeClr val="bg1"/>
              </a:solidFill>
            </a:endParaRPr>
          </a:p>
        </p:txBody>
      </p:sp>
      <p:sp>
        <p:nvSpPr>
          <p:cNvPr id="6" name="TextBox 5"/>
          <p:cNvSpPr txBox="1"/>
          <p:nvPr/>
        </p:nvSpPr>
        <p:spPr>
          <a:xfrm>
            <a:off x="4311050" y="1854099"/>
            <a:ext cx="4321834" cy="307777"/>
          </a:xfrm>
          <a:prstGeom prst="rect">
            <a:avLst/>
          </a:prstGeom>
          <a:solidFill>
            <a:schemeClr val="accent1"/>
          </a:solidFill>
          <a:ln w="19050">
            <a:noFill/>
          </a:ln>
        </p:spPr>
        <p:txBody>
          <a:bodyPr wrap="square" rtlCol="0">
            <a:spAutoFit/>
          </a:bodyPr>
          <a:lstStyle/>
          <a:p>
            <a:pPr algn="ctr"/>
            <a:r>
              <a:rPr lang="en-US" sz="1400" dirty="0">
                <a:solidFill>
                  <a:schemeClr val="bg1"/>
                </a:solidFill>
                <a:cs typeface="Calibri" panose="020F0502020204030204" pitchFamily="34" charset="0"/>
              </a:rPr>
              <a:t>Unlimited training and technical support is available </a:t>
            </a:r>
          </a:p>
        </p:txBody>
      </p:sp>
      <p:sp>
        <p:nvSpPr>
          <p:cNvPr id="7" name="TextBox 6"/>
          <p:cNvSpPr txBox="1"/>
          <p:nvPr/>
        </p:nvSpPr>
        <p:spPr>
          <a:xfrm>
            <a:off x="4311050" y="4883941"/>
            <a:ext cx="4321834" cy="1969770"/>
          </a:xfrm>
          <a:prstGeom prst="rect">
            <a:avLst/>
          </a:prstGeom>
          <a:solidFill>
            <a:schemeClr val="accent1"/>
          </a:solidFill>
          <a:ln w="19050">
            <a:noFill/>
          </a:ln>
        </p:spPr>
        <p:txBody>
          <a:bodyPr wrap="square" rtlCol="0">
            <a:spAutoFit/>
          </a:bodyPr>
          <a:lstStyle/>
          <a:p>
            <a:r>
              <a:rPr lang="en-US" sz="1400" dirty="0">
                <a:solidFill>
                  <a:schemeClr val="bg1"/>
                </a:solidFill>
                <a:cs typeface="Calibri" panose="020F0502020204030204" pitchFamily="34" charset="0"/>
              </a:rPr>
              <a:t>FIMS brings significant benefits to facility management:</a:t>
            </a:r>
          </a:p>
          <a:p>
            <a:pPr marL="285750" indent="-285750">
              <a:buFont typeface="Arial" panose="020B0604020202020204" pitchFamily="34" charset="0"/>
              <a:buChar char="•"/>
            </a:pPr>
            <a:r>
              <a:rPr lang="en-US" sz="1400" dirty="0">
                <a:solidFill>
                  <a:schemeClr val="bg1"/>
                </a:solidFill>
                <a:cs typeface="Calibri" panose="020F0502020204030204" pitchFamily="34" charset="0"/>
              </a:rPr>
              <a:t>Reduces reactive work orders </a:t>
            </a:r>
          </a:p>
          <a:p>
            <a:pPr marL="285750" indent="-285750">
              <a:buFont typeface="Arial" panose="020B0604020202020204" pitchFamily="34" charset="0"/>
              <a:buChar char="•"/>
            </a:pPr>
            <a:r>
              <a:rPr lang="en-US" sz="1400" dirty="0">
                <a:solidFill>
                  <a:schemeClr val="bg1"/>
                </a:solidFill>
                <a:cs typeface="Calibri" panose="020F0502020204030204" pitchFamily="34" charset="0"/>
              </a:rPr>
              <a:t>Plans, tracks preventive maintenance processes extending system life cycles</a:t>
            </a:r>
          </a:p>
          <a:p>
            <a:pPr marL="285750" indent="-285750">
              <a:buFont typeface="Arial" panose="020B0604020202020204" pitchFamily="34" charset="0"/>
              <a:buChar char="•"/>
            </a:pPr>
            <a:r>
              <a:rPr lang="en-US" sz="1400" dirty="0">
                <a:solidFill>
                  <a:schemeClr val="bg1"/>
                </a:solidFill>
                <a:cs typeface="Calibri" panose="020F0502020204030204" pitchFamily="34" charset="0"/>
              </a:rPr>
              <a:t>Reduces unnecessary expenditures through better planning </a:t>
            </a:r>
          </a:p>
          <a:p>
            <a:pPr marL="285750" indent="-285750">
              <a:buFont typeface="Arial" panose="020B0604020202020204" pitchFamily="34" charset="0"/>
              <a:buChar char="•"/>
            </a:pPr>
            <a:r>
              <a:rPr lang="en-US" sz="1400" dirty="0">
                <a:solidFill>
                  <a:schemeClr val="bg1"/>
                </a:solidFill>
                <a:cs typeface="Calibri" panose="020F0502020204030204" pitchFamily="34" charset="0"/>
              </a:rPr>
              <a:t>Generates actionable facility data for decisions </a:t>
            </a:r>
          </a:p>
          <a:p>
            <a:pPr marL="285750" indent="-285750">
              <a:buFont typeface="Arial" panose="020B0604020202020204" pitchFamily="34" charset="0"/>
              <a:buChar char="•"/>
            </a:pPr>
            <a:endParaRPr lang="en-US" sz="1200" dirty="0">
              <a:solidFill>
                <a:schemeClr val="bg1"/>
              </a:solidFill>
              <a:cs typeface="Calibri" panose="020F0502020204030204" pitchFamily="34" charset="0"/>
            </a:endParaRPr>
          </a:p>
          <a:p>
            <a:pPr marL="285750" indent="-285750">
              <a:buFont typeface="Arial" panose="020B0604020202020204" pitchFamily="34" charset="0"/>
              <a:buChar char="•"/>
            </a:pPr>
            <a:r>
              <a:rPr lang="en-US" sz="1200" dirty="0">
                <a:solidFill>
                  <a:schemeClr val="bg1"/>
                </a:solidFill>
                <a:cs typeface="Calibri" panose="020F0502020204030204" pitchFamily="34" charset="0"/>
              </a:rPr>
              <a:t>Contact PSFA Maintenance Division for more information</a:t>
            </a:r>
          </a:p>
        </p:txBody>
      </p:sp>
      <p:sp>
        <p:nvSpPr>
          <p:cNvPr id="2" name="Text Placeholder 6">
            <a:extLst>
              <a:ext uri="{FF2B5EF4-FFF2-40B4-BE49-F238E27FC236}">
                <a16:creationId xmlns:a16="http://schemas.microsoft.com/office/drawing/2014/main" id="{400FA8EE-A9BD-62EA-1257-8EF8B06D6050}"/>
              </a:ext>
            </a:extLst>
          </p:cNvPr>
          <p:cNvSpPr txBox="1">
            <a:spLocks/>
          </p:cNvSpPr>
          <p:nvPr/>
        </p:nvSpPr>
        <p:spPr>
          <a:xfrm>
            <a:off x="87124" y="4432168"/>
            <a:ext cx="3755636" cy="752307"/>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solidFill>
                  <a:schemeClr val="bg1"/>
                </a:solidFill>
                <a:latin typeface="Calibri" panose="020F0502020204030204" pitchFamily="34" charset="0"/>
                <a:cs typeface="Calibri" panose="020F0502020204030204" pitchFamily="34" charset="0"/>
              </a:rPr>
              <a:t>Maintenance Costs $. </a:t>
            </a:r>
          </a:p>
          <a:p>
            <a:pPr algn="just"/>
            <a:r>
              <a:rPr lang="en-US" sz="1400" dirty="0">
                <a:solidFill>
                  <a:schemeClr val="bg1"/>
                </a:solidFill>
                <a:latin typeface="Calibri" panose="020F0502020204030204" pitchFamily="34" charset="0"/>
                <a:cs typeface="Calibri" panose="020F0502020204030204" pitchFamily="34" charset="0"/>
              </a:rPr>
              <a:t>Preventive vs. Reactive is a 3 to 1 ratio. </a:t>
            </a:r>
          </a:p>
        </p:txBody>
      </p:sp>
    </p:spTree>
    <p:extLst>
      <p:ext uri="{BB962C8B-B14F-4D97-AF65-F5344CB8AC3E}">
        <p14:creationId xmlns:p14="http://schemas.microsoft.com/office/powerpoint/2010/main" val="2757342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888" y="490452"/>
            <a:ext cx="3755635" cy="3342848"/>
          </a:xfrm>
        </p:spPr>
        <p:txBody>
          <a:bodyPr/>
          <a:lstStyle/>
          <a:p>
            <a:br>
              <a:rPr lang="en-US" dirty="0">
                <a:latin typeface="+mn-lt"/>
              </a:rPr>
            </a:br>
            <a:br>
              <a:rPr lang="en-US" dirty="0">
                <a:latin typeface="+mn-lt"/>
              </a:rPr>
            </a:br>
            <a:r>
              <a:rPr lang="en-US" dirty="0">
                <a:latin typeface="+mn-lt"/>
              </a:rPr>
              <a:t>Facility Maintenance Assessment Report (FMAR)</a:t>
            </a:r>
          </a:p>
        </p:txBody>
      </p:sp>
      <p:sp>
        <p:nvSpPr>
          <p:cNvPr id="5" name="Rectangle 4"/>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9"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186601" y="181817"/>
            <a:ext cx="4829175" cy="5892800"/>
          </a:xfrm>
        </p:spPr>
        <p:txBody>
          <a:bodyPr anchor="t">
            <a:noAutofit/>
          </a:bodyPr>
          <a:lstStyle/>
          <a:p>
            <a:pPr marL="0" indent="0" algn="just">
              <a:buNone/>
            </a:pPr>
            <a:r>
              <a:rPr lang="en-US" sz="1400" dirty="0">
                <a:solidFill>
                  <a:schemeClr val="tx1"/>
                </a:solidFill>
              </a:rPr>
              <a:t>The </a:t>
            </a:r>
            <a:r>
              <a:rPr lang="en-US" sz="1400" b="1" dirty="0">
                <a:solidFill>
                  <a:schemeClr val="tx1"/>
                </a:solidFill>
              </a:rPr>
              <a:t>FMAR</a:t>
            </a:r>
            <a:r>
              <a:rPr lang="en-US" sz="1400" dirty="0">
                <a:solidFill>
                  <a:schemeClr val="tx1"/>
                </a:solidFill>
              </a:rPr>
              <a:t> is a process tool used to evaluate NM school facilities conditions / appearance and determine and verify the implementation level of an effective maintenance management program. </a:t>
            </a:r>
            <a:r>
              <a:rPr lang="en-US" sz="1400" b="1" dirty="0">
                <a:solidFill>
                  <a:schemeClr val="tx1"/>
                </a:solidFill>
                <a:latin typeface="Calibri" panose="020F0502020204030204" pitchFamily="34" charset="0"/>
                <a:cs typeface="Calibri" panose="020F0502020204030204" pitchFamily="34" charset="0"/>
              </a:rPr>
              <a:t>Combines the PM Plan, FIMS use and a Facility Assessment</a:t>
            </a:r>
            <a:r>
              <a:rPr lang="en-US" sz="1400" dirty="0">
                <a:solidFill>
                  <a:schemeClr val="tx1"/>
                </a:solidFill>
                <a:latin typeface="Calibri" panose="020F0502020204030204" pitchFamily="34" charset="0"/>
                <a:cs typeface="Calibri" panose="020F0502020204030204" pitchFamily="34" charset="0"/>
              </a:rPr>
              <a:t> to determine how well districts are maintaining the assets within the schools environment.</a:t>
            </a:r>
          </a:p>
          <a:p>
            <a:pPr algn="just"/>
            <a:endParaRPr lang="en-US" sz="1400" dirty="0">
              <a:solidFill>
                <a:schemeClr val="tx1"/>
              </a:solidFill>
              <a:latin typeface="Calibri" panose="020F0502020204030204" pitchFamily="34" charset="0"/>
              <a:cs typeface="Calibri" panose="020F0502020204030204" pitchFamily="34" charset="0"/>
            </a:endParaRPr>
          </a:p>
          <a:p>
            <a:pPr algn="just"/>
            <a:endParaRPr lang="en-US" sz="1400" dirty="0">
              <a:solidFill>
                <a:schemeClr val="tx1"/>
              </a:solidFill>
              <a:latin typeface="Calibri" panose="020F0502020204030204" pitchFamily="34" charset="0"/>
              <a:cs typeface="Calibri" panose="020F0502020204030204" pitchFamily="34" charset="0"/>
            </a:endParaRPr>
          </a:p>
          <a:p>
            <a:pPr algn="just"/>
            <a:endParaRPr lang="en-US" sz="1400" dirty="0">
              <a:solidFill>
                <a:schemeClr val="tx1"/>
              </a:solidFill>
              <a:latin typeface="Calibri" panose="020F0502020204030204" pitchFamily="34" charset="0"/>
              <a:cs typeface="Calibri" panose="020F0502020204030204" pitchFamily="34" charset="0"/>
            </a:endParaRPr>
          </a:p>
          <a:p>
            <a:pPr algn="just"/>
            <a:endParaRPr lang="en-US" sz="1400" dirty="0">
              <a:solidFill>
                <a:schemeClr val="tx1"/>
              </a:solidFill>
              <a:latin typeface="Calibri" panose="020F0502020204030204" pitchFamily="34" charset="0"/>
              <a:cs typeface="Calibri" panose="020F0502020204030204" pitchFamily="34" charset="0"/>
            </a:endParaRPr>
          </a:p>
          <a:p>
            <a:pPr marL="0" indent="0" algn="just">
              <a:buNone/>
            </a:pPr>
            <a:endParaRPr lang="en-US" sz="1400" dirty="0">
              <a:solidFill>
                <a:schemeClr val="tx1"/>
              </a:solidFill>
              <a:latin typeface="Calibri" panose="020F0502020204030204" pitchFamily="34" charset="0"/>
              <a:cs typeface="Calibri" panose="020F0502020204030204" pitchFamily="34" charset="0"/>
            </a:endParaRPr>
          </a:p>
          <a:p>
            <a:pPr marL="0" indent="0">
              <a:buNone/>
            </a:pPr>
            <a:r>
              <a:rPr lang="en-US" sz="1400" dirty="0">
                <a:solidFill>
                  <a:schemeClr val="tx1"/>
                </a:solidFill>
              </a:rPr>
              <a:t>During the FMAR assessments: </a:t>
            </a:r>
          </a:p>
          <a:p>
            <a:pPr marL="285750" indent="-285750">
              <a:buFont typeface="Arial" panose="020B0604020202020204" pitchFamily="34" charset="0"/>
              <a:buChar char="•"/>
            </a:pPr>
            <a:r>
              <a:rPr lang="en-US" sz="1400" b="1" dirty="0">
                <a:solidFill>
                  <a:schemeClr val="tx1"/>
                </a:solidFill>
              </a:rPr>
              <a:t>22 Building Categories are reviewed. </a:t>
            </a:r>
          </a:p>
          <a:p>
            <a:pPr marL="285750" indent="-285750">
              <a:buFont typeface="Arial" panose="020B0604020202020204" pitchFamily="34" charset="0"/>
              <a:buChar char="•"/>
            </a:pPr>
            <a:r>
              <a:rPr lang="en-US" sz="1400" b="1" dirty="0">
                <a:solidFill>
                  <a:schemeClr val="tx1"/>
                </a:solidFill>
              </a:rPr>
              <a:t>Deficiencies:</a:t>
            </a:r>
            <a:r>
              <a:rPr lang="en-US" sz="1400" dirty="0">
                <a:solidFill>
                  <a:schemeClr val="tx1"/>
                </a:solidFill>
              </a:rPr>
              <a:t> life, safety, health or property damage is identified. </a:t>
            </a:r>
          </a:p>
          <a:p>
            <a:pPr marL="285750" indent="-285750">
              <a:buFont typeface="Arial" panose="020B0604020202020204" pitchFamily="34" charset="0"/>
              <a:buChar char="•"/>
            </a:pPr>
            <a:r>
              <a:rPr lang="en-US" sz="1400" dirty="0">
                <a:solidFill>
                  <a:schemeClr val="tx1"/>
                </a:solidFill>
              </a:rPr>
              <a:t>FMAR findings can be used to determine deferred maintenance and/or capital renewal needs. These identifiers should be considered for inclusion into the districts long range capital planning (FMP). </a:t>
            </a:r>
            <a:endParaRPr lang="en-US" sz="1400" kern="0" dirty="0">
              <a:solidFill>
                <a:schemeClr val="tx1"/>
              </a:solidFill>
              <a:latin typeface="Calibri" panose="020F0502020204030204" pitchFamily="34" charset="0"/>
              <a:cs typeface="Calibri" panose="020F0502020204030204" pitchFamily="34" charset="0"/>
            </a:endParaRPr>
          </a:p>
          <a:p>
            <a:pPr lvl="2" fontAlgn="base" hangingPunct="0">
              <a:lnSpc>
                <a:spcPct val="100000"/>
              </a:lnSpc>
              <a:spcBef>
                <a:spcPct val="20000"/>
              </a:spcBef>
              <a:spcAft>
                <a:spcPct val="0"/>
              </a:spcAft>
              <a:buClr>
                <a:schemeClr val="accent5"/>
              </a:buClr>
              <a:buFont typeface="Wingdings" panose="05000000000000000000" pitchFamily="2" charset="2"/>
              <a:buChar char="§"/>
              <a:defRPr/>
            </a:pPr>
            <a:endParaRPr lang="en-US" sz="1400" kern="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10" name="TextBox 9"/>
          <p:cNvSpPr txBox="1"/>
          <p:nvPr/>
        </p:nvSpPr>
        <p:spPr>
          <a:xfrm>
            <a:off x="4406947" y="1508381"/>
            <a:ext cx="4289627" cy="1169551"/>
          </a:xfrm>
          <a:prstGeom prst="rect">
            <a:avLst/>
          </a:prstGeom>
          <a:solidFill>
            <a:schemeClr val="accent1"/>
          </a:solidFill>
          <a:ln w="19050">
            <a:noFill/>
          </a:ln>
        </p:spPr>
        <p:txBody>
          <a:bodyPr wrap="square" rtlCol="0">
            <a:spAutoFit/>
          </a:bodyPr>
          <a:lstStyle/>
          <a:p>
            <a:r>
              <a:rPr lang="en-US" sz="1400" dirty="0">
                <a:solidFill>
                  <a:schemeClr val="bg1"/>
                </a:solidFill>
                <a:cs typeface="Calibri" panose="020F0502020204030204" pitchFamily="34" charset="0"/>
              </a:rPr>
              <a:t>School Districts have access to the FMAR database to review historical and current performance for each of the district’s schools assessed. Districts are encouraged to review the data and respond to unfavorable conditions to improve performance ratings within 60 days. </a:t>
            </a:r>
          </a:p>
        </p:txBody>
      </p:sp>
      <p:sp>
        <p:nvSpPr>
          <p:cNvPr id="11" name="TextBox 10"/>
          <p:cNvSpPr txBox="1"/>
          <p:nvPr/>
        </p:nvSpPr>
        <p:spPr>
          <a:xfrm>
            <a:off x="4374740" y="5211933"/>
            <a:ext cx="4321834" cy="1354217"/>
          </a:xfrm>
          <a:prstGeom prst="rect">
            <a:avLst/>
          </a:prstGeom>
          <a:solidFill>
            <a:schemeClr val="accent1"/>
          </a:solidFill>
          <a:ln w="19050">
            <a:noFill/>
          </a:ln>
        </p:spPr>
        <p:txBody>
          <a:bodyPr wrap="square" rtlCol="0">
            <a:spAutoFit/>
          </a:bodyPr>
          <a:lstStyle/>
          <a:p>
            <a:r>
              <a:rPr lang="en-US" sz="1400" dirty="0">
                <a:solidFill>
                  <a:schemeClr val="bg1"/>
                </a:solidFill>
                <a:cs typeface="Calibri" panose="020F0502020204030204" pitchFamily="34" charset="0"/>
              </a:rPr>
              <a:t>Training available to school districts:</a:t>
            </a:r>
          </a:p>
          <a:p>
            <a:pPr marL="285750" indent="-285750">
              <a:buFont typeface="Arial" panose="020B0604020202020204" pitchFamily="34" charset="0"/>
              <a:buChar char="•"/>
            </a:pPr>
            <a:r>
              <a:rPr lang="en-US" sz="1400" dirty="0">
                <a:solidFill>
                  <a:schemeClr val="bg1"/>
                </a:solidFill>
                <a:cs typeface="Calibri" panose="020F0502020204030204" pitchFamily="34" charset="0"/>
              </a:rPr>
              <a:t>Facility Manager and Operational Certificate Program</a:t>
            </a:r>
          </a:p>
          <a:p>
            <a:pPr marL="285750" indent="-285750">
              <a:buFont typeface="Arial" panose="020B0604020202020204" pitchFamily="34" charset="0"/>
              <a:buChar char="•"/>
            </a:pPr>
            <a:r>
              <a:rPr lang="en-US" sz="1400" dirty="0">
                <a:solidFill>
                  <a:schemeClr val="bg1"/>
                </a:solidFill>
                <a:cs typeface="Calibri" panose="020F0502020204030204" pitchFamily="34" charset="0"/>
              </a:rPr>
              <a:t>Preventive Maintenance Planning </a:t>
            </a:r>
          </a:p>
          <a:p>
            <a:pPr marL="285750" indent="-285750">
              <a:buFont typeface="Arial" panose="020B0604020202020204" pitchFamily="34" charset="0"/>
              <a:buChar char="•"/>
            </a:pPr>
            <a:r>
              <a:rPr lang="en-US" sz="1400" dirty="0">
                <a:solidFill>
                  <a:schemeClr val="bg1"/>
                </a:solidFill>
                <a:cs typeface="Calibri" panose="020F0502020204030204" pitchFamily="34" charset="0"/>
              </a:rPr>
              <a:t>Facility Information Management System </a:t>
            </a:r>
          </a:p>
          <a:p>
            <a:pPr marL="285750" indent="-285750">
              <a:buFont typeface="Arial" panose="020B0604020202020204" pitchFamily="34" charset="0"/>
              <a:buChar char="•"/>
            </a:pPr>
            <a:endParaRPr lang="en-US" sz="1400" dirty="0">
              <a:solidFill>
                <a:schemeClr val="bg1"/>
              </a:solidFill>
              <a:cs typeface="Calibri" panose="020F0502020204030204" pitchFamily="34" charset="0"/>
            </a:endParaRPr>
          </a:p>
          <a:p>
            <a:pPr marL="285750" indent="-285750">
              <a:buFont typeface="Arial" panose="020B0604020202020204" pitchFamily="34" charset="0"/>
              <a:buChar char="•"/>
            </a:pPr>
            <a:r>
              <a:rPr lang="en-US" sz="1200" dirty="0">
                <a:solidFill>
                  <a:schemeClr val="bg1"/>
                </a:solidFill>
                <a:cs typeface="Calibri" panose="020F0502020204030204" pitchFamily="34" charset="0"/>
              </a:rPr>
              <a:t>Contact PSFA Maintenance Division for more information</a:t>
            </a:r>
          </a:p>
        </p:txBody>
      </p:sp>
      <p:sp>
        <p:nvSpPr>
          <p:cNvPr id="2" name="Text Placeholder 6">
            <a:extLst>
              <a:ext uri="{FF2B5EF4-FFF2-40B4-BE49-F238E27FC236}">
                <a16:creationId xmlns:a16="http://schemas.microsoft.com/office/drawing/2014/main" id="{8EF53E11-9DF8-51C0-CDF9-5F32F55FD865}"/>
              </a:ext>
            </a:extLst>
          </p:cNvPr>
          <p:cNvSpPr txBox="1">
            <a:spLocks/>
          </p:cNvSpPr>
          <p:nvPr/>
        </p:nvSpPr>
        <p:spPr>
          <a:xfrm>
            <a:off x="87124" y="4432168"/>
            <a:ext cx="3755636" cy="230539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solidFill>
                  <a:schemeClr val="bg1"/>
                </a:solidFill>
              </a:rPr>
              <a:t>Are you maintaining your capital investments? </a:t>
            </a:r>
            <a:endParaRPr lang="en-US" sz="14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48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888" y="490452"/>
            <a:ext cx="3755635" cy="2972076"/>
          </a:xfrm>
        </p:spPr>
        <p:txBody>
          <a:bodyPr/>
          <a:lstStyle/>
          <a:p>
            <a:r>
              <a:rPr lang="en-US" dirty="0">
                <a:latin typeface="+mn-lt"/>
              </a:rPr>
              <a:t>Exemplary Maintenance</a:t>
            </a:r>
          </a:p>
        </p:txBody>
      </p:sp>
      <p:sp>
        <p:nvSpPr>
          <p:cNvPr id="5" name="Rectangle 4"/>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4294967295"/>
          </p:nvPr>
        </p:nvSpPr>
        <p:spPr>
          <a:xfrm>
            <a:off x="4137173" y="261870"/>
            <a:ext cx="4829175" cy="5892800"/>
          </a:xfrm>
        </p:spPr>
        <p:txBody>
          <a:bodyPr anchor="t">
            <a:noAutofit/>
          </a:bodyPr>
          <a:lstStyle/>
          <a:p>
            <a:pPr algn="just"/>
            <a:r>
              <a:rPr lang="en-US" sz="1400" b="1" dirty="0">
                <a:solidFill>
                  <a:schemeClr val="tx1"/>
                </a:solidFill>
              </a:rPr>
              <a:t>NM Administrative Code (NMAC) 6.27.3.11, Preventive Maintenance Program:</a:t>
            </a:r>
            <a:r>
              <a:rPr lang="en-US" sz="1400" dirty="0">
                <a:solidFill>
                  <a:schemeClr val="tx1"/>
                </a:solidFill>
              </a:rPr>
              <a:t> Updated July 2010 to include an incentive for public schools to develop exemplary preventive maintenance programs which may provide up to a 5% reduction in local match on capital outlay award.</a:t>
            </a:r>
            <a:endParaRPr lang="en-US" sz="1400" dirty="0">
              <a:solidFill>
                <a:schemeClr val="tx1"/>
              </a:solidFill>
              <a:cs typeface="Calibri" panose="020F0502020204030204" pitchFamily="34" charset="0"/>
            </a:endParaRPr>
          </a:p>
          <a:p>
            <a:endParaRPr lang="en-US" sz="1400" dirty="0">
              <a:solidFill>
                <a:schemeClr val="tx1"/>
              </a:solidFill>
              <a:cs typeface="Calibri" panose="020F0502020204030204" pitchFamily="34" charset="0"/>
            </a:endParaRPr>
          </a:p>
          <a:p>
            <a:endParaRPr lang="en-US" sz="1400" dirty="0">
              <a:solidFill>
                <a:schemeClr val="tx1"/>
              </a:solidFill>
              <a:cs typeface="Calibri" panose="020F0502020204030204" pitchFamily="34" charset="0"/>
            </a:endParaRPr>
          </a:p>
          <a:p>
            <a:endParaRPr lang="en-US" sz="1400" dirty="0">
              <a:solidFill>
                <a:schemeClr val="tx1"/>
              </a:solidFill>
              <a:cs typeface="Calibri" panose="020F0502020204030204" pitchFamily="34" charset="0"/>
            </a:endParaRPr>
          </a:p>
          <a:p>
            <a:endParaRPr lang="en-US" sz="1400" b="1" dirty="0">
              <a:solidFill>
                <a:schemeClr val="tx1"/>
              </a:solidFill>
            </a:endParaRPr>
          </a:p>
          <a:p>
            <a:r>
              <a:rPr lang="en-US" sz="1400" b="1" dirty="0">
                <a:solidFill>
                  <a:schemeClr val="tx1"/>
                </a:solidFill>
              </a:rPr>
              <a:t>Eligibility Criteria: </a:t>
            </a:r>
          </a:p>
          <a:p>
            <a:pPr marL="285750" lvl="0" indent="-285750">
              <a:buFont typeface="Arial" panose="020B0604020202020204" pitchFamily="34" charset="0"/>
              <a:buChar char="•"/>
            </a:pPr>
            <a:r>
              <a:rPr lang="en-US" sz="1400" dirty="0">
                <a:solidFill>
                  <a:schemeClr val="tx1"/>
                </a:solidFill>
              </a:rPr>
              <a:t>FMAR district average performance rating better than 90.1% (Outstanding)</a:t>
            </a:r>
          </a:p>
          <a:p>
            <a:pPr marL="285750" lvl="0" indent="-285750">
              <a:buFont typeface="Arial" panose="020B0604020202020204" pitchFamily="34" charset="0"/>
              <a:buChar char="•"/>
            </a:pPr>
            <a:r>
              <a:rPr lang="en-US" sz="1400" dirty="0">
                <a:solidFill>
                  <a:schemeClr val="tx1"/>
                </a:solidFill>
              </a:rPr>
              <a:t>Current &amp; approved PM Plan on file with PSFA (PMP)</a:t>
            </a:r>
          </a:p>
          <a:p>
            <a:pPr marL="285750" lvl="0" indent="-285750">
              <a:buFont typeface="Arial" panose="020B0604020202020204" pitchFamily="34" charset="0"/>
              <a:buChar char="•"/>
            </a:pPr>
            <a:r>
              <a:rPr lang="en-US" sz="1400" dirty="0">
                <a:solidFill>
                  <a:schemeClr val="tx1"/>
                </a:solidFill>
              </a:rPr>
              <a:t>Use of all 3 Facility Information Management System (FIMS) modules to a 2.0 performance level or greater</a:t>
            </a:r>
          </a:p>
          <a:p>
            <a:pPr marL="285750" lvl="0" indent="-285750">
              <a:buFont typeface="Arial" panose="020B0604020202020204" pitchFamily="34" charset="0"/>
              <a:buChar char="•"/>
            </a:pPr>
            <a:r>
              <a:rPr lang="en-US" sz="1400" dirty="0">
                <a:solidFill>
                  <a:schemeClr val="tx1"/>
                </a:solidFill>
              </a:rPr>
              <a:t>Ten (10) types of equipment being maintained within the FIMS preventive maintenance program</a:t>
            </a:r>
          </a:p>
          <a:p>
            <a:pPr marL="285750" lvl="0" indent="-285750">
              <a:buFont typeface="Arial" panose="020B0604020202020204" pitchFamily="34" charset="0"/>
              <a:buChar char="•"/>
            </a:pPr>
            <a:r>
              <a:rPr lang="en-US" sz="1400" dirty="0">
                <a:solidFill>
                  <a:schemeClr val="tx1"/>
                </a:solidFill>
              </a:rPr>
              <a:t>Preventive maintenance work order completion rate of 90% or greater</a:t>
            </a:r>
          </a:p>
          <a:p>
            <a:pPr marL="285750" lvl="0" indent="-285750">
              <a:buFont typeface="Arial" panose="020B0604020202020204" pitchFamily="34" charset="0"/>
              <a:buChar char="•"/>
            </a:pPr>
            <a:r>
              <a:rPr lang="en-US" sz="1400" dirty="0">
                <a:solidFill>
                  <a:schemeClr val="tx1"/>
                </a:solidFill>
              </a:rPr>
              <a:t>Transaction rate of above 100%</a:t>
            </a:r>
          </a:p>
          <a:p>
            <a:pPr marL="285750" lvl="0" indent="-285750">
              <a:buFont typeface="Arial" panose="020B0604020202020204" pitchFamily="34" charset="0"/>
              <a:buChar char="•"/>
            </a:pPr>
            <a:r>
              <a:rPr lang="en-US" sz="1400" dirty="0">
                <a:solidFill>
                  <a:schemeClr val="tx1"/>
                </a:solidFill>
              </a:rPr>
              <a:t>Meaningful Maintenance Metrics (M³) or other data driven report implemented and shared with district Superintendent and School Board. </a:t>
            </a:r>
          </a:p>
          <a:p>
            <a:pPr marL="285750" lvl="0" indent="-285750">
              <a:buFont typeface="Arial" panose="020B0604020202020204" pitchFamily="34" charset="0"/>
              <a:buChar char="•"/>
            </a:pPr>
            <a:r>
              <a:rPr lang="en-US" sz="1400" dirty="0">
                <a:solidFill>
                  <a:schemeClr val="tx1"/>
                </a:solidFill>
              </a:rPr>
              <a:t>Candidates must show 2-year historical performance </a:t>
            </a:r>
            <a:endParaRPr lang="en-US" sz="1400" kern="0" dirty="0">
              <a:solidFill>
                <a:schemeClr val="tx1"/>
              </a:solidFill>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8" name="TextBox 7"/>
          <p:cNvSpPr txBox="1"/>
          <p:nvPr/>
        </p:nvSpPr>
        <p:spPr>
          <a:xfrm>
            <a:off x="4225834" y="1443329"/>
            <a:ext cx="4656909" cy="954107"/>
          </a:xfrm>
          <a:prstGeom prst="rect">
            <a:avLst/>
          </a:prstGeom>
          <a:solidFill>
            <a:schemeClr val="accent1"/>
          </a:solidFill>
          <a:ln w="19050">
            <a:noFill/>
          </a:ln>
        </p:spPr>
        <p:txBody>
          <a:bodyPr wrap="square" rtlCol="0">
            <a:spAutoFit/>
          </a:bodyPr>
          <a:lstStyle/>
          <a:p>
            <a:pPr algn="just"/>
            <a:r>
              <a:rPr lang="en-US" sz="1400" dirty="0">
                <a:solidFill>
                  <a:schemeClr val="bg1"/>
                </a:solidFill>
                <a:cs typeface="Calibri" panose="020F0502020204030204" pitchFamily="34" charset="0"/>
              </a:rPr>
              <a:t>Exemplary maintenance is demonstrated by achieving and sustaining optimum performance of all building systems expected useful life anticipated to be met or exceeded through highly efficient use of resources.</a:t>
            </a:r>
          </a:p>
        </p:txBody>
      </p:sp>
      <p:sp>
        <p:nvSpPr>
          <p:cNvPr id="4" name="Rectangle 3"/>
          <p:cNvSpPr/>
          <p:nvPr/>
        </p:nvSpPr>
        <p:spPr>
          <a:xfrm>
            <a:off x="287558" y="3973475"/>
            <a:ext cx="3494315" cy="400110"/>
          </a:xfrm>
          <a:prstGeom prst="rect">
            <a:avLst/>
          </a:prstGeom>
        </p:spPr>
        <p:txBody>
          <a:bodyPr wrap="square">
            <a:spAutoFit/>
          </a:bodyPr>
          <a:lstStyle/>
          <a:p>
            <a:r>
              <a:rPr lang="en-US" sz="1000" dirty="0">
                <a:solidFill>
                  <a:schemeClr val="bg1"/>
                </a:solidFill>
              </a:rPr>
              <a:t>NM Administrative Code (NMAC) 6.27.3.11, Preventive Maintenance Program</a:t>
            </a:r>
          </a:p>
        </p:txBody>
      </p:sp>
      <p:sp>
        <p:nvSpPr>
          <p:cNvPr id="2" name="Text Placeholder 6">
            <a:extLst>
              <a:ext uri="{FF2B5EF4-FFF2-40B4-BE49-F238E27FC236}">
                <a16:creationId xmlns:a16="http://schemas.microsoft.com/office/drawing/2014/main" id="{3843E819-83AB-A008-4EBC-CDFC71772CB1}"/>
              </a:ext>
            </a:extLst>
          </p:cNvPr>
          <p:cNvSpPr txBox="1">
            <a:spLocks/>
          </p:cNvSpPr>
          <p:nvPr/>
        </p:nvSpPr>
        <p:spPr>
          <a:xfrm>
            <a:off x="87124" y="4432168"/>
            <a:ext cx="3755636" cy="230539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solidFill>
                  <a:schemeClr val="bg1"/>
                </a:solidFill>
              </a:rPr>
              <a:t>Are you maintaining your capital investments? </a:t>
            </a:r>
            <a:endParaRPr lang="en-US" sz="14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5287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2E11D-BAD9-4F0B-3757-80357F23A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C8163-5A3F-6F6E-1FA0-DFB675428D8E}"/>
              </a:ext>
            </a:extLst>
          </p:cNvPr>
          <p:cNvSpPr>
            <a:spLocks noGrp="1"/>
          </p:cNvSpPr>
          <p:nvPr>
            <p:ph type="title"/>
          </p:nvPr>
        </p:nvSpPr>
        <p:spPr>
          <a:xfrm>
            <a:off x="803366" y="1827198"/>
            <a:ext cx="7537267" cy="3203604"/>
          </a:xfrm>
        </p:spPr>
        <p:txBody>
          <a:bodyPr/>
          <a:lstStyle/>
          <a:p>
            <a:pPr algn="ctr"/>
            <a:br>
              <a:rPr lang="en-US" sz="6000" dirty="0">
                <a:latin typeface="+mn-lt"/>
              </a:rPr>
            </a:br>
            <a:r>
              <a:rPr lang="en-US" sz="6000" dirty="0">
                <a:latin typeface="+mn-lt"/>
              </a:rPr>
              <a:t>Energy Management </a:t>
            </a:r>
            <a:endParaRPr lang="en-US" sz="2400" dirty="0">
              <a:latin typeface="+mn-lt"/>
            </a:endParaRPr>
          </a:p>
        </p:txBody>
      </p:sp>
    </p:spTree>
    <p:extLst>
      <p:ext uri="{BB962C8B-B14F-4D97-AF65-F5344CB8AC3E}">
        <p14:creationId xmlns:p14="http://schemas.microsoft.com/office/powerpoint/2010/main" val="1882730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F2C35-326D-0974-8DFC-5F8557A667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BBD20E-BCBE-FCFF-4A19-F78410D4E4E4}"/>
              </a:ext>
            </a:extLst>
          </p:cNvPr>
          <p:cNvSpPr>
            <a:spLocks noGrp="1"/>
          </p:cNvSpPr>
          <p:nvPr>
            <p:ph type="title"/>
          </p:nvPr>
        </p:nvSpPr>
        <p:spPr>
          <a:xfrm>
            <a:off x="203888" y="490452"/>
            <a:ext cx="3755635" cy="2972076"/>
          </a:xfrm>
        </p:spPr>
        <p:txBody>
          <a:bodyPr/>
          <a:lstStyle/>
          <a:p>
            <a:r>
              <a:rPr lang="en-US" dirty="0">
                <a:latin typeface="+mn-lt"/>
              </a:rPr>
              <a:t>Measurement &amp; Verification</a:t>
            </a:r>
          </a:p>
        </p:txBody>
      </p:sp>
      <p:sp>
        <p:nvSpPr>
          <p:cNvPr id="5" name="Rectangle 4">
            <a:extLst>
              <a:ext uri="{FF2B5EF4-FFF2-40B4-BE49-F238E27FC236}">
                <a16:creationId xmlns:a16="http://schemas.microsoft.com/office/drawing/2014/main" id="{CE639F9F-4429-EE07-DEBC-5B8CF117BFA0}"/>
              </a:ext>
            </a:extLst>
          </p:cNvPr>
          <p:cNvSpPr/>
          <p:nvPr/>
        </p:nvSpPr>
        <p:spPr>
          <a:xfrm>
            <a:off x="3959524" y="-1"/>
            <a:ext cx="5184475" cy="6853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7" name="Text Placeholder 6">
            <a:extLst>
              <a:ext uri="{FF2B5EF4-FFF2-40B4-BE49-F238E27FC236}">
                <a16:creationId xmlns:a16="http://schemas.microsoft.com/office/drawing/2014/main" id="{C0A04AE0-7144-0CAE-0B20-DF4210288238}"/>
              </a:ext>
            </a:extLst>
          </p:cNvPr>
          <p:cNvSpPr>
            <a:spLocks noGrp="1"/>
          </p:cNvSpPr>
          <p:nvPr>
            <p:ph type="body" sz="quarter" idx="4294967295"/>
          </p:nvPr>
        </p:nvSpPr>
        <p:spPr>
          <a:xfrm>
            <a:off x="4137173" y="261870"/>
            <a:ext cx="4829175" cy="6334260"/>
          </a:xfrm>
        </p:spPr>
        <p:txBody>
          <a:bodyPr anchor="t">
            <a:noAutofit/>
          </a:bodyPr>
          <a:lstStyle/>
          <a:p>
            <a:endParaRPr lang="en-US" sz="1400" dirty="0"/>
          </a:p>
          <a:p>
            <a:endParaRPr lang="en-US" sz="1400" dirty="0"/>
          </a:p>
          <a:p>
            <a:endParaRPr lang="en-US" sz="1400" dirty="0"/>
          </a:p>
          <a:p>
            <a:pPr marL="0" indent="0">
              <a:buNone/>
            </a:pPr>
            <a:endParaRPr lang="en-US" sz="1400" dirty="0"/>
          </a:p>
          <a:p>
            <a:r>
              <a:rPr lang="en-US" sz="1400" dirty="0">
                <a:solidFill>
                  <a:schemeClr val="tx1"/>
                </a:solidFill>
              </a:rPr>
              <a:t>Nationwide, K–12 schools spend over $8B annually on energy; 30% is wasted.</a:t>
            </a:r>
          </a:p>
          <a:p>
            <a:r>
              <a:rPr lang="en-US" sz="1400" dirty="0">
                <a:solidFill>
                  <a:schemeClr val="tx1"/>
                </a:solidFill>
              </a:rPr>
              <a:t>In New Mexico, $95M spent on utilities in 2024.</a:t>
            </a:r>
          </a:p>
          <a:p>
            <a:r>
              <a:rPr lang="en-US" sz="1400" dirty="0">
                <a:solidFill>
                  <a:schemeClr val="tx1"/>
                </a:solidFill>
              </a:rPr>
              <a:t>Since 2006, PSFA has partnered with districts through FIMS-Utility Direct.</a:t>
            </a:r>
          </a:p>
          <a:p>
            <a:pPr lvl="1"/>
            <a:r>
              <a:rPr lang="en-US" sz="1400" dirty="0">
                <a:solidFill>
                  <a:schemeClr val="tx1"/>
                </a:solidFill>
              </a:rPr>
              <a:t>Basic utility billing energy management </a:t>
            </a:r>
          </a:p>
          <a:p>
            <a:r>
              <a:rPr lang="en-US" sz="1400" dirty="0">
                <a:solidFill>
                  <a:schemeClr val="tx1"/>
                </a:solidFill>
              </a:rPr>
              <a:t>PSFA launched pilot initiatives to improve energy and water efficiency.</a:t>
            </a:r>
          </a:p>
          <a:p>
            <a:pPr lvl="1"/>
            <a:r>
              <a:rPr lang="en-US" sz="1400" dirty="0">
                <a:solidFill>
                  <a:schemeClr val="tx1"/>
                </a:solidFill>
              </a:rPr>
              <a:t>2014 Pilot 1</a:t>
            </a:r>
          </a:p>
          <a:p>
            <a:pPr lvl="1"/>
            <a:r>
              <a:rPr lang="en-US" sz="1400" dirty="0">
                <a:solidFill>
                  <a:schemeClr val="tx1"/>
                </a:solidFill>
              </a:rPr>
              <a:t>2023/2024 Pilot 4</a:t>
            </a:r>
          </a:p>
          <a:p>
            <a:r>
              <a:rPr lang="en-US" sz="1400" dirty="0">
                <a:solidFill>
                  <a:schemeClr val="tx1"/>
                </a:solidFill>
              </a:rPr>
              <a:t>2024 Pilot 4 Program progressed with real-time tracking and analytics platform. </a:t>
            </a:r>
          </a:p>
          <a:p>
            <a:pPr marL="0" indent="0" algn="ctr">
              <a:buNone/>
            </a:pPr>
            <a:r>
              <a:rPr lang="en-US" sz="1600" b="1" dirty="0">
                <a:solidFill>
                  <a:srgbClr val="0000FF"/>
                </a:solidFill>
              </a:rPr>
              <a:t>Pilot Program - “Vision into Reality” &gt; Goals</a:t>
            </a:r>
          </a:p>
          <a:p>
            <a:r>
              <a:rPr lang="en-US" sz="1600" b="1" dirty="0">
                <a:solidFill>
                  <a:srgbClr val="0000FF"/>
                </a:solidFill>
              </a:rPr>
              <a:t>5 districts, 166 buildings </a:t>
            </a:r>
          </a:p>
          <a:p>
            <a:r>
              <a:rPr lang="en-US" sz="1600" b="1" dirty="0">
                <a:solidFill>
                  <a:srgbClr val="0000FF"/>
                </a:solidFill>
              </a:rPr>
              <a:t>8,468,290 SF </a:t>
            </a:r>
          </a:p>
          <a:p>
            <a:r>
              <a:rPr lang="en-US" sz="1600" b="1" dirty="0">
                <a:solidFill>
                  <a:srgbClr val="0000FF"/>
                </a:solidFill>
              </a:rPr>
              <a:t>71 Meters, 1,580 accounts</a:t>
            </a:r>
          </a:p>
          <a:p>
            <a:pPr marL="0" indent="0" algn="ctr">
              <a:buNone/>
            </a:pPr>
            <a:r>
              <a:rPr lang="en-US" dirty="0">
                <a:solidFill>
                  <a:schemeClr val="tx1"/>
                </a:solidFill>
                <a:latin typeface="Calibri" panose="020F0502020204030204" pitchFamily="34" charset="0"/>
                <a:cs typeface="Calibri" panose="020F0502020204030204" pitchFamily="34" charset="0"/>
              </a:rPr>
              <a:t> </a:t>
            </a:r>
          </a:p>
          <a:p>
            <a:pPr marL="0" indent="0" algn="ctr">
              <a:buNone/>
            </a:pPr>
            <a:endParaRPr lang="en-US"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CBB9161-C2AD-88C8-874E-DCE952DF743F}"/>
              </a:ext>
            </a:extLst>
          </p:cNvPr>
          <p:cNvSpPr txBox="1"/>
          <p:nvPr/>
        </p:nvSpPr>
        <p:spPr>
          <a:xfrm>
            <a:off x="4163408" y="261870"/>
            <a:ext cx="4802940" cy="954107"/>
          </a:xfrm>
          <a:prstGeom prst="rect">
            <a:avLst/>
          </a:prstGeom>
          <a:solidFill>
            <a:schemeClr val="accent1"/>
          </a:solidFill>
          <a:ln w="1905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Calibri" panose="020F0502020204030204" pitchFamily="34" charset="0"/>
              </a:rPr>
              <a:t>“M &amp; V is the process of planning, measuring, collecting and analyzing data for the purpose of verifying and reporting energy savings with an individual facility resulting from the implementation of energy conservation measures(ECMs).” </a:t>
            </a:r>
          </a:p>
        </p:txBody>
      </p:sp>
      <p:sp>
        <p:nvSpPr>
          <p:cNvPr id="4" name="Rectangle 3">
            <a:extLst>
              <a:ext uri="{FF2B5EF4-FFF2-40B4-BE49-F238E27FC236}">
                <a16:creationId xmlns:a16="http://schemas.microsoft.com/office/drawing/2014/main" id="{07DFA9D3-9302-27CA-F646-98CEFDC529DC}"/>
              </a:ext>
            </a:extLst>
          </p:cNvPr>
          <p:cNvSpPr/>
          <p:nvPr/>
        </p:nvSpPr>
        <p:spPr>
          <a:xfrm>
            <a:off x="287558" y="3973475"/>
            <a:ext cx="349431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Light"/>
                <a:ea typeface="+mn-ea"/>
                <a:cs typeface="+mn-cs"/>
              </a:rPr>
              <a:t>Success Story</a:t>
            </a:r>
          </a:p>
        </p:txBody>
      </p:sp>
      <p:sp>
        <p:nvSpPr>
          <p:cNvPr id="2" name="Text Placeholder 6">
            <a:extLst>
              <a:ext uri="{FF2B5EF4-FFF2-40B4-BE49-F238E27FC236}">
                <a16:creationId xmlns:a16="http://schemas.microsoft.com/office/drawing/2014/main" id="{ED38EF5B-CE17-C9EE-AD69-0173BCAD3DCF}"/>
              </a:ext>
            </a:extLst>
          </p:cNvPr>
          <p:cNvSpPr txBox="1">
            <a:spLocks/>
          </p:cNvSpPr>
          <p:nvPr/>
        </p:nvSpPr>
        <p:spPr>
          <a:xfrm>
            <a:off x="87124" y="4432168"/>
            <a:ext cx="3755636" cy="230539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solidFill>
                  <a:schemeClr val="bg1"/>
                </a:solidFill>
              </a:rPr>
              <a:t>Are you maintaining your capital investments? </a:t>
            </a:r>
            <a:endParaRPr lang="en-US" sz="14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1304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950" y="5829300"/>
            <a:ext cx="1763500" cy="285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t="24748" b="24748"/>
          <a:stretch>
            <a:fillRect/>
          </a:stretch>
        </p:blipFill>
        <p:spPr>
          <a:xfrm rot="10800000">
            <a:off x="-1204796" y="0"/>
            <a:ext cx="12191997" cy="4618511"/>
          </a:xfrm>
        </p:spPr>
      </p:pic>
      <p:sp>
        <p:nvSpPr>
          <p:cNvPr id="5" name="Text Placeholder 2"/>
          <p:cNvSpPr>
            <a:spLocks noGrp="1"/>
          </p:cNvSpPr>
          <p:nvPr>
            <p:ph type="body" sz="quarter" idx="4294967295"/>
          </p:nvPr>
        </p:nvSpPr>
        <p:spPr>
          <a:xfrm>
            <a:off x="6656330" y="6456157"/>
            <a:ext cx="1859292" cy="410035"/>
          </a:xfrm>
          <a:prstGeom prst="rect">
            <a:avLst/>
          </a:prstGeom>
        </p:spPr>
        <p:txBody>
          <a:bodyPr anchor="b">
            <a:normAutofit/>
          </a:bodyPr>
          <a:lstStyle/>
          <a:p>
            <a:pPr marL="0" indent="0">
              <a:spcBef>
                <a:spcPts val="0"/>
              </a:spcBef>
              <a:buNone/>
            </a:pPr>
            <a:r>
              <a:rPr lang="en-US" sz="1500" b="1" dirty="0">
                <a:solidFill>
                  <a:schemeClr val="bg1"/>
                </a:solidFill>
              </a:rPr>
              <a:t>www.nmpsfa.org</a:t>
            </a:r>
            <a:endParaRPr lang="en-US" sz="1300" dirty="0">
              <a:solidFill>
                <a:schemeClr val="bg1"/>
              </a:solidFill>
            </a:endParaRPr>
          </a:p>
        </p:txBody>
      </p:sp>
      <p:cxnSp>
        <p:nvCxnSpPr>
          <p:cNvPr id="7" name="Straight Connector 6"/>
          <p:cNvCxnSpPr/>
          <p:nvPr/>
        </p:nvCxnSpPr>
        <p:spPr>
          <a:xfrm>
            <a:off x="-246703" y="4618512"/>
            <a:ext cx="1003539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4294967295"/>
          </p:nvPr>
        </p:nvSpPr>
        <p:spPr>
          <a:xfrm>
            <a:off x="2971261" y="5699439"/>
            <a:ext cx="2671092" cy="813292"/>
          </a:xfrm>
          <a:prstGeom prst="rect">
            <a:avLst/>
          </a:prstGeom>
        </p:spPr>
        <p:txBody>
          <a:bodyPr anchor="b">
            <a:normAutofit fontScale="92500" lnSpcReduction="10000"/>
          </a:bodyPr>
          <a:lstStyle/>
          <a:p>
            <a:pPr marL="0" indent="0">
              <a:spcBef>
                <a:spcPts val="0"/>
              </a:spcBef>
              <a:buNone/>
            </a:pPr>
            <a:r>
              <a:rPr lang="en-US" sz="1700" b="1" dirty="0">
                <a:solidFill>
                  <a:schemeClr val="bg1"/>
                </a:solidFill>
              </a:rPr>
              <a:t>Larry Tillotson</a:t>
            </a:r>
          </a:p>
          <a:p>
            <a:pPr marL="0" indent="0">
              <a:spcBef>
                <a:spcPts val="0"/>
              </a:spcBef>
              <a:buNone/>
            </a:pPr>
            <a:r>
              <a:rPr lang="en-US" sz="1500" dirty="0">
                <a:solidFill>
                  <a:schemeClr val="bg1"/>
                </a:solidFill>
              </a:rPr>
              <a:t>Deputy Director of Operations &amp; Quality Assurance</a:t>
            </a:r>
          </a:p>
          <a:p>
            <a:pPr marL="0" indent="0">
              <a:spcBef>
                <a:spcPts val="0"/>
              </a:spcBef>
              <a:buNone/>
            </a:pPr>
            <a:r>
              <a:rPr lang="en-US" sz="1500" dirty="0">
                <a:solidFill>
                  <a:schemeClr val="bg1"/>
                </a:solidFill>
              </a:rPr>
              <a:t>ltillotson@nmpsfa.org</a:t>
            </a:r>
          </a:p>
        </p:txBody>
      </p:sp>
      <p:cxnSp>
        <p:nvCxnSpPr>
          <p:cNvPr id="12" name="Straight Connector 11"/>
          <p:cNvCxnSpPr/>
          <p:nvPr/>
        </p:nvCxnSpPr>
        <p:spPr>
          <a:xfrm>
            <a:off x="2897307" y="4650511"/>
            <a:ext cx="13063" cy="218123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40323" y="4621382"/>
            <a:ext cx="0" cy="22394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body" sz="quarter" idx="4294967295"/>
          </p:nvPr>
        </p:nvSpPr>
        <p:spPr>
          <a:xfrm>
            <a:off x="2971261" y="4752330"/>
            <a:ext cx="2908171" cy="813292"/>
          </a:xfrm>
          <a:prstGeom prst="rect">
            <a:avLst/>
          </a:prstGeom>
        </p:spPr>
        <p:txBody>
          <a:bodyPr anchor="b">
            <a:normAutofit/>
          </a:bodyPr>
          <a:lstStyle/>
          <a:p>
            <a:pPr marL="0" indent="0">
              <a:spcBef>
                <a:spcPts val="0"/>
              </a:spcBef>
              <a:buNone/>
            </a:pPr>
            <a:r>
              <a:rPr lang="en-US" sz="1600" b="1" dirty="0">
                <a:solidFill>
                  <a:schemeClr val="bg1"/>
                </a:solidFill>
              </a:rPr>
              <a:t>Matthew Schimmel</a:t>
            </a:r>
          </a:p>
          <a:p>
            <a:pPr marL="0" indent="0">
              <a:spcBef>
                <a:spcPts val="0"/>
              </a:spcBef>
              <a:buNone/>
            </a:pPr>
            <a:r>
              <a:rPr lang="en-US" sz="1400" dirty="0">
                <a:solidFill>
                  <a:schemeClr val="bg1"/>
                </a:solidFill>
              </a:rPr>
              <a:t>Chief Financial Officer </a:t>
            </a:r>
          </a:p>
          <a:p>
            <a:pPr marL="0" indent="0">
              <a:spcBef>
                <a:spcPts val="0"/>
              </a:spcBef>
              <a:buNone/>
            </a:pPr>
            <a:r>
              <a:rPr lang="en-US" sz="1400" dirty="0">
                <a:solidFill>
                  <a:schemeClr val="bg1"/>
                </a:solidFill>
              </a:rPr>
              <a:t>mschimmel@nmpsfa.org</a:t>
            </a:r>
          </a:p>
        </p:txBody>
      </p:sp>
      <p:sp>
        <p:nvSpPr>
          <p:cNvPr id="3" name="Text Placeholder 2">
            <a:extLst>
              <a:ext uri="{FF2B5EF4-FFF2-40B4-BE49-F238E27FC236}">
                <a16:creationId xmlns:a16="http://schemas.microsoft.com/office/drawing/2014/main" id="{FFE3EE48-72F9-DFF2-0268-20418AF2DB5E}"/>
              </a:ext>
            </a:extLst>
          </p:cNvPr>
          <p:cNvSpPr txBox="1">
            <a:spLocks/>
          </p:cNvSpPr>
          <p:nvPr/>
        </p:nvSpPr>
        <p:spPr>
          <a:xfrm>
            <a:off x="138933" y="4790787"/>
            <a:ext cx="2671092" cy="813292"/>
          </a:xfrm>
          <a:prstGeom prst="rect">
            <a:avLst/>
          </a:prstGeom>
        </p:spPr>
        <p:txBody>
          <a:bodyPr vert="horz" lIns="91440" tIns="45720" rIns="91440" bIns="45720" rtlCol="0" anchor="b">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bg1"/>
                </a:solidFill>
              </a:rPr>
              <a:t>Marcos Trujillo</a:t>
            </a:r>
          </a:p>
          <a:p>
            <a:pPr marL="0" indent="0">
              <a:spcBef>
                <a:spcPts val="0"/>
              </a:spcBef>
              <a:buFont typeface="Arial" panose="020B0604020202020204" pitchFamily="34" charset="0"/>
              <a:buNone/>
            </a:pPr>
            <a:r>
              <a:rPr lang="en-US" sz="1500" dirty="0">
                <a:solidFill>
                  <a:schemeClr val="bg1"/>
                </a:solidFill>
              </a:rPr>
              <a:t>Executive Director </a:t>
            </a:r>
          </a:p>
          <a:p>
            <a:pPr marL="0" indent="0">
              <a:spcBef>
                <a:spcPts val="0"/>
              </a:spcBef>
              <a:buFont typeface="Arial" panose="020B0604020202020204" pitchFamily="34" charset="0"/>
              <a:buNone/>
            </a:pPr>
            <a:r>
              <a:rPr lang="en-US" sz="1500" dirty="0">
                <a:solidFill>
                  <a:schemeClr val="bg1"/>
                </a:solidFill>
              </a:rPr>
              <a:t>mtrujillo@nmpsfa.org</a:t>
            </a:r>
          </a:p>
        </p:txBody>
      </p:sp>
      <p:sp>
        <p:nvSpPr>
          <p:cNvPr id="6" name="Text Placeholder 2">
            <a:extLst>
              <a:ext uri="{FF2B5EF4-FFF2-40B4-BE49-F238E27FC236}">
                <a16:creationId xmlns:a16="http://schemas.microsoft.com/office/drawing/2014/main" id="{2B28D342-193D-EE32-BC61-16A53720F23E}"/>
              </a:ext>
            </a:extLst>
          </p:cNvPr>
          <p:cNvSpPr txBox="1">
            <a:spLocks/>
          </p:cNvSpPr>
          <p:nvPr/>
        </p:nvSpPr>
        <p:spPr>
          <a:xfrm>
            <a:off x="6117015" y="4740836"/>
            <a:ext cx="2908171" cy="813292"/>
          </a:xfrm>
          <a:prstGeom prst="rect">
            <a:avLst/>
          </a:prstGeom>
        </p:spPr>
        <p:txBody>
          <a:bodyPr vert="horz" lIns="91440" tIns="45720" rIns="91440" bIns="45720" rtlCol="0" anchor="b">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dirty="0">
                <a:solidFill>
                  <a:schemeClr val="bg1"/>
                </a:solidFill>
              </a:rPr>
              <a:t>Claude Morelli</a:t>
            </a:r>
          </a:p>
          <a:p>
            <a:pPr marL="0" indent="0">
              <a:spcBef>
                <a:spcPts val="0"/>
              </a:spcBef>
              <a:buFont typeface="Arial" panose="020B0604020202020204" pitchFamily="34" charset="0"/>
              <a:buNone/>
            </a:pPr>
            <a:r>
              <a:rPr lang="en-US" sz="1400" dirty="0">
                <a:solidFill>
                  <a:schemeClr val="bg1"/>
                </a:solidFill>
              </a:rPr>
              <a:t>Planning &amp; Design Manager </a:t>
            </a:r>
          </a:p>
          <a:p>
            <a:pPr marL="0" indent="0">
              <a:spcBef>
                <a:spcPts val="0"/>
              </a:spcBef>
              <a:buFont typeface="Arial" panose="020B0604020202020204" pitchFamily="34" charset="0"/>
              <a:buNone/>
            </a:pPr>
            <a:r>
              <a:rPr lang="en-US" sz="1400" dirty="0">
                <a:solidFill>
                  <a:schemeClr val="bg1"/>
                </a:solidFill>
              </a:rPr>
              <a:t>cmorelli@nmpsfa.org</a:t>
            </a:r>
          </a:p>
        </p:txBody>
      </p:sp>
    </p:spTree>
    <p:extLst>
      <p:ext uri="{BB962C8B-B14F-4D97-AF65-F5344CB8AC3E}">
        <p14:creationId xmlns:p14="http://schemas.microsoft.com/office/powerpoint/2010/main" val="260131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6059"/>
            <a:ext cx="7099787" cy="2978762"/>
          </a:xfrm>
        </p:spPr>
        <p:txBody>
          <a:bodyPr/>
          <a:lstStyle/>
          <a:p>
            <a:pPr algn="ctr"/>
            <a:r>
              <a:rPr lang="en-US" dirty="0"/>
              <a:t>Public School Facilities Authority</a:t>
            </a:r>
            <a:br>
              <a:rPr lang="en-US" dirty="0"/>
            </a:br>
            <a:r>
              <a:rPr lang="en-US" dirty="0"/>
              <a:t>(PSFA)</a:t>
            </a:r>
          </a:p>
        </p:txBody>
      </p:sp>
    </p:spTree>
    <p:extLst>
      <p:ext uri="{BB962C8B-B14F-4D97-AF65-F5344CB8AC3E}">
        <p14:creationId xmlns:p14="http://schemas.microsoft.com/office/powerpoint/2010/main" val="270199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3" name="Rectangle 12"/>
          <p:cNvSpPr>
            <a:spLocks noChangeAspect="1"/>
          </p:cNvSpPr>
          <p:nvPr/>
        </p:nvSpPr>
        <p:spPr>
          <a:xfrm>
            <a:off x="6621886" y="2481135"/>
            <a:ext cx="2011680" cy="355735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Corbel"/>
            </a:endParaRPr>
          </a:p>
        </p:txBody>
      </p:sp>
      <p:sp>
        <p:nvSpPr>
          <p:cNvPr id="17" name="Rounded Rectangle 16"/>
          <p:cNvSpPr>
            <a:spLocks noChangeAspect="1"/>
          </p:cNvSpPr>
          <p:nvPr/>
        </p:nvSpPr>
        <p:spPr>
          <a:xfrm>
            <a:off x="6621886" y="1732101"/>
            <a:ext cx="2011680" cy="849841"/>
          </a:xfrm>
          <a:prstGeom prst="roundRect">
            <a:avLst/>
          </a:prstGeom>
          <a:solidFill>
            <a:schemeClr val="accent1">
              <a:lumMod val="60000"/>
              <a:lumOff val="4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Corbel"/>
            </a:endParaRPr>
          </a:p>
        </p:txBody>
      </p:sp>
      <p:sp>
        <p:nvSpPr>
          <p:cNvPr id="24" name="TextBox 23"/>
          <p:cNvSpPr txBox="1">
            <a:spLocks noChangeAspect="1"/>
          </p:cNvSpPr>
          <p:nvPr/>
        </p:nvSpPr>
        <p:spPr>
          <a:xfrm>
            <a:off x="6621886" y="1701533"/>
            <a:ext cx="2011680" cy="568775"/>
          </a:xfrm>
          <a:prstGeom prst="rect">
            <a:avLst/>
          </a:prstGeom>
          <a:noFill/>
        </p:spPr>
        <p:txBody>
          <a:bodyPr wrap="square" rtlCol="0">
            <a:spAutoFit/>
          </a:bodyPr>
          <a:lstStyle/>
          <a:p>
            <a:pPr algn="ctr" defTabSz="914377"/>
            <a:r>
              <a:rPr lang="en-US" b="1" dirty="0">
                <a:solidFill>
                  <a:srgbClr val="000000"/>
                </a:solidFill>
                <a:latin typeface="Corbel"/>
              </a:rPr>
              <a:t>Facility Information Management</a:t>
            </a:r>
          </a:p>
        </p:txBody>
      </p:sp>
      <p:sp>
        <p:nvSpPr>
          <p:cNvPr id="46" name="Title 45"/>
          <p:cNvSpPr>
            <a:spLocks noGrp="1"/>
          </p:cNvSpPr>
          <p:nvPr>
            <p:ph type="title"/>
          </p:nvPr>
        </p:nvSpPr>
        <p:spPr>
          <a:xfrm>
            <a:off x="0" y="212107"/>
            <a:ext cx="9144000" cy="823071"/>
          </a:xfrm>
        </p:spPr>
        <p:txBody>
          <a:bodyPr/>
          <a:lstStyle/>
          <a:p>
            <a:pPr algn="ctr"/>
            <a:r>
              <a:rPr lang="en-US" dirty="0"/>
              <a:t>PSFA Core Functions</a:t>
            </a:r>
          </a:p>
        </p:txBody>
      </p:sp>
      <p:sp>
        <p:nvSpPr>
          <p:cNvPr id="14" name="Rectangle 13"/>
          <p:cNvSpPr>
            <a:spLocks noChangeAspect="1"/>
          </p:cNvSpPr>
          <p:nvPr/>
        </p:nvSpPr>
        <p:spPr>
          <a:xfrm>
            <a:off x="4477885" y="2264984"/>
            <a:ext cx="2011680" cy="377350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Corbel"/>
            </a:endParaRPr>
          </a:p>
        </p:txBody>
      </p:sp>
      <p:sp>
        <p:nvSpPr>
          <p:cNvPr id="15" name="Rectangle 14"/>
          <p:cNvSpPr>
            <a:spLocks noChangeAspect="1"/>
          </p:cNvSpPr>
          <p:nvPr/>
        </p:nvSpPr>
        <p:spPr>
          <a:xfrm>
            <a:off x="2328097" y="2063124"/>
            <a:ext cx="2011680" cy="397536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Corbel"/>
            </a:endParaRPr>
          </a:p>
        </p:txBody>
      </p:sp>
      <p:sp>
        <p:nvSpPr>
          <p:cNvPr id="16" name="Rectangle 15"/>
          <p:cNvSpPr>
            <a:spLocks noChangeAspect="1"/>
          </p:cNvSpPr>
          <p:nvPr/>
        </p:nvSpPr>
        <p:spPr>
          <a:xfrm>
            <a:off x="178307" y="2264984"/>
            <a:ext cx="2011680" cy="3773506"/>
          </a:xfrm>
          <a:prstGeom prst="rect">
            <a:avLst/>
          </a:prstGeom>
          <a:solidFill>
            <a:schemeClr val="accent2">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Corbel"/>
            </a:endParaRPr>
          </a:p>
        </p:txBody>
      </p:sp>
      <p:sp>
        <p:nvSpPr>
          <p:cNvPr id="18" name="Rounded Rectangle 17"/>
          <p:cNvSpPr>
            <a:spLocks noChangeAspect="1"/>
          </p:cNvSpPr>
          <p:nvPr/>
        </p:nvSpPr>
        <p:spPr>
          <a:xfrm>
            <a:off x="4477885" y="1732101"/>
            <a:ext cx="2011680" cy="849841"/>
          </a:xfrm>
          <a:prstGeom prst="roundRect">
            <a:avLst/>
          </a:prstGeom>
          <a:solidFill>
            <a:schemeClr val="accent1">
              <a:lumMod val="60000"/>
              <a:lumOff val="4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Corbel"/>
            </a:endParaRPr>
          </a:p>
        </p:txBody>
      </p:sp>
      <p:sp>
        <p:nvSpPr>
          <p:cNvPr id="19" name="Rounded Rectangle 18"/>
          <p:cNvSpPr>
            <a:spLocks noChangeAspect="1"/>
          </p:cNvSpPr>
          <p:nvPr/>
        </p:nvSpPr>
        <p:spPr>
          <a:xfrm>
            <a:off x="2328097" y="1732101"/>
            <a:ext cx="2011680" cy="849841"/>
          </a:xfrm>
          <a:prstGeom prst="roundRect">
            <a:avLst/>
          </a:prstGeom>
          <a:solidFill>
            <a:schemeClr val="accent1">
              <a:lumMod val="60000"/>
              <a:lumOff val="4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Corbel"/>
            </a:endParaRPr>
          </a:p>
        </p:txBody>
      </p:sp>
      <p:sp>
        <p:nvSpPr>
          <p:cNvPr id="20" name="Rounded Rectangle 19"/>
          <p:cNvSpPr>
            <a:spLocks noChangeAspect="1"/>
          </p:cNvSpPr>
          <p:nvPr/>
        </p:nvSpPr>
        <p:spPr>
          <a:xfrm>
            <a:off x="178307" y="1732101"/>
            <a:ext cx="2011680" cy="849841"/>
          </a:xfrm>
          <a:prstGeom prst="roundRect">
            <a:avLst/>
          </a:prstGeom>
          <a:solidFill>
            <a:schemeClr val="accent2"/>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FFFFFF"/>
              </a:solidFill>
              <a:latin typeface="Corbel"/>
            </a:endParaRPr>
          </a:p>
        </p:txBody>
      </p:sp>
      <p:sp>
        <p:nvSpPr>
          <p:cNvPr id="21" name="TextBox 20"/>
          <p:cNvSpPr txBox="1">
            <a:spLocks noChangeAspect="1"/>
          </p:cNvSpPr>
          <p:nvPr/>
        </p:nvSpPr>
        <p:spPr>
          <a:xfrm>
            <a:off x="161911" y="1994513"/>
            <a:ext cx="2011680" cy="325016"/>
          </a:xfrm>
          <a:prstGeom prst="rect">
            <a:avLst/>
          </a:prstGeom>
          <a:noFill/>
        </p:spPr>
        <p:txBody>
          <a:bodyPr wrap="square" rtlCol="0">
            <a:spAutoFit/>
          </a:bodyPr>
          <a:lstStyle/>
          <a:p>
            <a:pPr algn="ctr" defTabSz="914377"/>
            <a:r>
              <a:rPr lang="en-US" b="1" dirty="0">
                <a:solidFill>
                  <a:srgbClr val="000000"/>
                </a:solidFill>
                <a:latin typeface="Corbel"/>
              </a:rPr>
              <a:t>Staff to PSCOC</a:t>
            </a:r>
          </a:p>
        </p:txBody>
      </p:sp>
      <p:sp>
        <p:nvSpPr>
          <p:cNvPr id="22" name="TextBox 21"/>
          <p:cNvSpPr txBox="1">
            <a:spLocks noChangeAspect="1"/>
          </p:cNvSpPr>
          <p:nvPr/>
        </p:nvSpPr>
        <p:spPr>
          <a:xfrm>
            <a:off x="2328095" y="1895077"/>
            <a:ext cx="2011680" cy="568775"/>
          </a:xfrm>
          <a:prstGeom prst="rect">
            <a:avLst/>
          </a:prstGeom>
          <a:noFill/>
        </p:spPr>
        <p:txBody>
          <a:bodyPr wrap="square" rtlCol="0">
            <a:spAutoFit/>
          </a:bodyPr>
          <a:lstStyle/>
          <a:p>
            <a:pPr algn="ctr" defTabSz="914377"/>
            <a:r>
              <a:rPr lang="en-US" b="1" dirty="0">
                <a:solidFill>
                  <a:srgbClr val="000000"/>
                </a:solidFill>
                <a:latin typeface="Corbel"/>
              </a:rPr>
              <a:t>Funding Administration</a:t>
            </a:r>
          </a:p>
        </p:txBody>
      </p:sp>
      <p:sp>
        <p:nvSpPr>
          <p:cNvPr id="23" name="TextBox 22"/>
          <p:cNvSpPr txBox="1">
            <a:spLocks noChangeAspect="1"/>
          </p:cNvSpPr>
          <p:nvPr/>
        </p:nvSpPr>
        <p:spPr>
          <a:xfrm>
            <a:off x="4494281" y="1820586"/>
            <a:ext cx="2011680" cy="325016"/>
          </a:xfrm>
          <a:prstGeom prst="rect">
            <a:avLst/>
          </a:prstGeom>
          <a:noFill/>
        </p:spPr>
        <p:txBody>
          <a:bodyPr wrap="square" rtlCol="0">
            <a:spAutoFit/>
          </a:bodyPr>
          <a:lstStyle/>
          <a:p>
            <a:pPr algn="ctr" defTabSz="914377"/>
            <a:r>
              <a:rPr lang="en-US" b="1" dirty="0">
                <a:solidFill>
                  <a:srgbClr val="000000"/>
                </a:solidFill>
                <a:latin typeface="Corbel"/>
              </a:rPr>
              <a:t>Project Management</a:t>
            </a:r>
          </a:p>
        </p:txBody>
      </p:sp>
      <p:sp>
        <p:nvSpPr>
          <p:cNvPr id="25" name="TextBox 24"/>
          <p:cNvSpPr txBox="1">
            <a:spLocks noChangeAspect="1"/>
          </p:cNvSpPr>
          <p:nvPr/>
        </p:nvSpPr>
        <p:spPr>
          <a:xfrm>
            <a:off x="178307" y="3000705"/>
            <a:ext cx="2011680" cy="1218795"/>
          </a:xfrm>
          <a:prstGeom prst="rect">
            <a:avLst/>
          </a:prstGeom>
          <a:noFill/>
        </p:spPr>
        <p:txBody>
          <a:bodyPr wrap="square" rtlCol="0">
            <a:spAutoFit/>
          </a:bodyPr>
          <a:lstStyle/>
          <a:p>
            <a:pPr defTabSz="914377"/>
            <a:r>
              <a:rPr lang="en-US" sz="1400" dirty="0">
                <a:solidFill>
                  <a:srgbClr val="000000"/>
                </a:solidFill>
                <a:latin typeface="Corbel"/>
              </a:rPr>
              <a:t>Role defined by NM Administrative Code.</a:t>
            </a:r>
          </a:p>
          <a:p>
            <a:pPr defTabSz="914377"/>
            <a:endParaRPr lang="en-US" sz="1400" dirty="0">
              <a:solidFill>
                <a:srgbClr val="000000"/>
              </a:solidFill>
              <a:latin typeface="Corbel"/>
            </a:endParaRPr>
          </a:p>
          <a:p>
            <a:pPr defTabSz="914377"/>
            <a:r>
              <a:rPr lang="en-US" sz="1400" dirty="0">
                <a:solidFill>
                  <a:srgbClr val="000000"/>
                </a:solidFill>
                <a:latin typeface="Corbel"/>
              </a:rPr>
              <a:t>Provide research and analysis to decision-makers on PSCOC.</a:t>
            </a:r>
          </a:p>
        </p:txBody>
      </p:sp>
      <p:sp>
        <p:nvSpPr>
          <p:cNvPr id="26" name="TextBox 25"/>
          <p:cNvSpPr txBox="1">
            <a:spLocks noChangeAspect="1"/>
          </p:cNvSpPr>
          <p:nvPr/>
        </p:nvSpPr>
        <p:spPr>
          <a:xfrm>
            <a:off x="2328095" y="3000711"/>
            <a:ext cx="2011680" cy="650020"/>
          </a:xfrm>
          <a:prstGeom prst="rect">
            <a:avLst/>
          </a:prstGeom>
          <a:noFill/>
        </p:spPr>
        <p:txBody>
          <a:bodyPr wrap="square" rtlCol="0">
            <a:spAutoFit/>
          </a:bodyPr>
          <a:lstStyle/>
          <a:p>
            <a:pPr defTabSz="914377"/>
            <a:r>
              <a:rPr lang="en-US" sz="1400" dirty="0">
                <a:solidFill>
                  <a:srgbClr val="000000"/>
                </a:solidFill>
                <a:latin typeface="Corbel"/>
              </a:rPr>
              <a:t>Distribution of state funding to all school districts, in compliance with statute.</a:t>
            </a:r>
          </a:p>
        </p:txBody>
      </p:sp>
      <p:sp>
        <p:nvSpPr>
          <p:cNvPr id="27" name="TextBox 26"/>
          <p:cNvSpPr txBox="1">
            <a:spLocks noChangeAspect="1"/>
          </p:cNvSpPr>
          <p:nvPr/>
        </p:nvSpPr>
        <p:spPr>
          <a:xfrm>
            <a:off x="4477886" y="2994447"/>
            <a:ext cx="2011680" cy="1597974"/>
          </a:xfrm>
          <a:prstGeom prst="rect">
            <a:avLst/>
          </a:prstGeom>
          <a:noFill/>
        </p:spPr>
        <p:txBody>
          <a:bodyPr wrap="square" rtlCol="0">
            <a:spAutoFit/>
          </a:bodyPr>
          <a:lstStyle/>
          <a:p>
            <a:pPr defTabSz="914377"/>
            <a:r>
              <a:rPr lang="en-US" sz="1400" dirty="0">
                <a:solidFill>
                  <a:srgbClr val="000000"/>
                </a:solidFill>
                <a:latin typeface="Corbel"/>
              </a:rPr>
              <a:t>Partner with school districts on planning, design, and construction projects (including technology infrastructure) to provide project management support and technical expertise.</a:t>
            </a:r>
          </a:p>
        </p:txBody>
      </p:sp>
      <p:sp>
        <p:nvSpPr>
          <p:cNvPr id="28" name="TextBox 27"/>
          <p:cNvSpPr txBox="1">
            <a:spLocks noChangeAspect="1"/>
          </p:cNvSpPr>
          <p:nvPr/>
        </p:nvSpPr>
        <p:spPr>
          <a:xfrm>
            <a:off x="6621886" y="2895042"/>
            <a:ext cx="2011680" cy="2166749"/>
          </a:xfrm>
          <a:prstGeom prst="rect">
            <a:avLst/>
          </a:prstGeom>
          <a:solidFill>
            <a:schemeClr val="accent1">
              <a:lumMod val="20000"/>
              <a:lumOff val="80000"/>
            </a:schemeClr>
          </a:solidFill>
        </p:spPr>
        <p:txBody>
          <a:bodyPr wrap="square" rtlCol="0">
            <a:spAutoFit/>
          </a:bodyPr>
          <a:lstStyle/>
          <a:p>
            <a:pPr defTabSz="914377"/>
            <a:r>
              <a:rPr lang="en-US" sz="1400" dirty="0">
                <a:solidFill>
                  <a:srgbClr val="000000"/>
                </a:solidFill>
                <a:latin typeface="Corbel"/>
              </a:rPr>
              <a:t>Assess, gather, and organize facility information for all schools in NM.</a:t>
            </a:r>
          </a:p>
          <a:p>
            <a:pPr defTabSz="914377"/>
            <a:endParaRPr lang="en-US" sz="1400" dirty="0">
              <a:solidFill>
                <a:srgbClr val="000000"/>
              </a:solidFill>
              <a:latin typeface="Corbel"/>
            </a:endParaRPr>
          </a:p>
          <a:p>
            <a:pPr defTabSz="914377"/>
            <a:r>
              <a:rPr lang="en-US" sz="1400" dirty="0">
                <a:solidFill>
                  <a:srgbClr val="000000"/>
                </a:solidFill>
                <a:latin typeface="Corbel"/>
              </a:rPr>
              <a:t>Calculate the wNMCI score to produce the statewide ranking of public schools.</a:t>
            </a:r>
          </a:p>
          <a:p>
            <a:pPr defTabSz="914377"/>
            <a:endParaRPr lang="en-US" sz="1400" dirty="0">
              <a:solidFill>
                <a:srgbClr val="000000"/>
              </a:solidFill>
              <a:latin typeface="Corbel"/>
            </a:endParaRPr>
          </a:p>
          <a:p>
            <a:pPr defTabSz="914377"/>
            <a:r>
              <a:rPr lang="en-US" sz="1400" dirty="0">
                <a:solidFill>
                  <a:srgbClr val="000000"/>
                </a:solidFill>
                <a:latin typeface="Corbel"/>
              </a:rPr>
              <a:t>Assist districts in monitoring and improving maintenance and energy efficiency.</a:t>
            </a:r>
          </a:p>
        </p:txBody>
      </p:sp>
      <p:sp>
        <p:nvSpPr>
          <p:cNvPr id="29" name="Rounded Rectangle 28"/>
          <p:cNvSpPr>
            <a:spLocks noChangeAspect="1"/>
          </p:cNvSpPr>
          <p:nvPr/>
        </p:nvSpPr>
        <p:spPr>
          <a:xfrm>
            <a:off x="2251316" y="1621771"/>
            <a:ext cx="6448117" cy="4537489"/>
          </a:xfrm>
          <a:prstGeom prst="roundRect">
            <a:avLst>
              <a:gd name="adj" fmla="val 6983"/>
            </a:avLst>
          </a:prstGeom>
          <a:noFill/>
          <a:ln w="38100">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srgbClr val="000000"/>
              </a:solidFill>
              <a:latin typeface="Corbel"/>
            </a:endParaRPr>
          </a:p>
        </p:txBody>
      </p:sp>
      <p:sp>
        <p:nvSpPr>
          <p:cNvPr id="30" name="TextBox 29"/>
          <p:cNvSpPr txBox="1">
            <a:spLocks noChangeAspect="1"/>
          </p:cNvSpPr>
          <p:nvPr/>
        </p:nvSpPr>
        <p:spPr>
          <a:xfrm>
            <a:off x="4080214" y="6177421"/>
            <a:ext cx="4255235" cy="270841"/>
          </a:xfrm>
          <a:prstGeom prst="rect">
            <a:avLst/>
          </a:prstGeom>
          <a:noFill/>
        </p:spPr>
        <p:txBody>
          <a:bodyPr wrap="square" rtlCol="0">
            <a:spAutoFit/>
          </a:bodyPr>
          <a:lstStyle/>
          <a:p>
            <a:pPr defTabSz="914377"/>
            <a:r>
              <a:rPr lang="en-US" sz="1400" b="1" i="1" dirty="0">
                <a:solidFill>
                  <a:srgbClr val="FFFFFF"/>
                </a:solidFill>
                <a:latin typeface="Corbel"/>
              </a:rPr>
              <a:t>Services provided to school districts</a:t>
            </a:r>
          </a:p>
        </p:txBody>
      </p:sp>
    </p:spTree>
    <p:extLst>
      <p:ext uri="{BB962C8B-B14F-4D97-AF65-F5344CB8AC3E}">
        <p14:creationId xmlns:p14="http://schemas.microsoft.com/office/powerpoint/2010/main" val="302469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3891"/>
            <a:ext cx="2078404" cy="57341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9011" y="0"/>
            <a:ext cx="9213011" cy="11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3BE52921-898C-4569-9D8A-F1C5E0ABE804}"/>
              </a:ext>
            </a:extLst>
          </p:cNvPr>
          <p:cNvSpPr>
            <a:spLocks noGrp="1"/>
          </p:cNvSpPr>
          <p:nvPr>
            <p:ph type="title"/>
          </p:nvPr>
        </p:nvSpPr>
        <p:spPr>
          <a:xfrm>
            <a:off x="-1524000" y="123827"/>
            <a:ext cx="12192000" cy="729359"/>
          </a:xfrm>
        </p:spPr>
        <p:txBody>
          <a:bodyPr>
            <a:normAutofit/>
          </a:bodyPr>
          <a:lstStyle/>
          <a:p>
            <a:pPr algn="ctr"/>
            <a:r>
              <a:rPr lang="en-US" dirty="0">
                <a:solidFill>
                  <a:schemeClr val="bg1"/>
                </a:solidFill>
              </a:rPr>
              <a:t>PSFA Teams</a:t>
            </a:r>
          </a:p>
        </p:txBody>
      </p:sp>
      <p:sp>
        <p:nvSpPr>
          <p:cNvPr id="9" name="Rounded Rectangle 8"/>
          <p:cNvSpPr/>
          <p:nvPr/>
        </p:nvSpPr>
        <p:spPr>
          <a:xfrm>
            <a:off x="178382" y="1378225"/>
            <a:ext cx="1811547" cy="3429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r"/>
            <a:r>
              <a:rPr lang="en-US" sz="1600" b="1" dirty="0">
                <a:solidFill>
                  <a:sysClr val="windowText" lastClr="000000"/>
                </a:solidFill>
                <a:latin typeface="Calibri" panose="020F0502020204030204" pitchFamily="34" charset="0"/>
                <a:cs typeface="Calibri" panose="020F0502020204030204" pitchFamily="34" charset="0"/>
              </a:rPr>
              <a:t>PLANNING</a:t>
            </a:r>
          </a:p>
        </p:txBody>
      </p:sp>
      <p:sp>
        <p:nvSpPr>
          <p:cNvPr id="10" name="Rounded Rectangle 9"/>
          <p:cNvSpPr/>
          <p:nvPr/>
        </p:nvSpPr>
        <p:spPr>
          <a:xfrm>
            <a:off x="178382" y="2308422"/>
            <a:ext cx="1811547" cy="3429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r"/>
            <a:r>
              <a:rPr lang="en-US" sz="1600" b="1" dirty="0">
                <a:solidFill>
                  <a:sysClr val="windowText" lastClr="000000"/>
                </a:solidFill>
                <a:latin typeface="Calibri" panose="020F0502020204030204" pitchFamily="34" charset="0"/>
                <a:cs typeface="Calibri" panose="020F0502020204030204" pitchFamily="34" charset="0"/>
              </a:rPr>
              <a:t>FACILITIES</a:t>
            </a:r>
          </a:p>
        </p:txBody>
      </p:sp>
      <p:sp>
        <p:nvSpPr>
          <p:cNvPr id="12" name="Rounded Rectangle 11"/>
          <p:cNvSpPr/>
          <p:nvPr/>
        </p:nvSpPr>
        <p:spPr>
          <a:xfrm>
            <a:off x="178382" y="3302841"/>
            <a:ext cx="1811547" cy="301274"/>
          </a:xfrm>
          <a:prstGeom prst="roundRect">
            <a:avLst>
              <a:gd name="adj" fmla="val 0"/>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r"/>
            <a:r>
              <a:rPr lang="en-US" sz="1600" b="1" dirty="0">
                <a:solidFill>
                  <a:sysClr val="windowText" lastClr="000000"/>
                </a:solidFill>
                <a:latin typeface="Calibri" panose="020F0502020204030204" pitchFamily="34" charset="0"/>
                <a:cs typeface="Calibri" panose="020F0502020204030204" pitchFamily="34" charset="0"/>
              </a:rPr>
              <a:t>PROGRAMS</a:t>
            </a:r>
          </a:p>
        </p:txBody>
      </p:sp>
      <p:sp>
        <p:nvSpPr>
          <p:cNvPr id="15" name="Rounded Rectangle 14"/>
          <p:cNvSpPr/>
          <p:nvPr/>
        </p:nvSpPr>
        <p:spPr>
          <a:xfrm>
            <a:off x="178382" y="4290543"/>
            <a:ext cx="1811547" cy="3429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r"/>
            <a:r>
              <a:rPr lang="en-US" sz="1600" b="1" dirty="0">
                <a:solidFill>
                  <a:sysClr val="windowText" lastClr="000000"/>
                </a:solidFill>
                <a:latin typeface="Calibri" panose="020F0502020204030204" pitchFamily="34" charset="0"/>
                <a:cs typeface="Calibri" panose="020F0502020204030204" pitchFamily="34" charset="0"/>
              </a:rPr>
              <a:t>FIELD</a:t>
            </a:r>
            <a:endParaRPr lang="en-US" sz="1200" b="1" dirty="0">
              <a:solidFill>
                <a:sysClr val="windowText" lastClr="000000"/>
              </a:solidFill>
              <a:latin typeface="Calibri" panose="020F0502020204030204" pitchFamily="34" charset="0"/>
              <a:cs typeface="Calibri" panose="020F0502020204030204" pitchFamily="34" charset="0"/>
            </a:endParaRPr>
          </a:p>
        </p:txBody>
      </p:sp>
      <p:sp>
        <p:nvSpPr>
          <p:cNvPr id="16" name="Rounded Rectangle 15"/>
          <p:cNvSpPr/>
          <p:nvPr/>
        </p:nvSpPr>
        <p:spPr>
          <a:xfrm>
            <a:off x="178382" y="5231080"/>
            <a:ext cx="1811547" cy="3429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r"/>
            <a:r>
              <a:rPr lang="en-US" sz="1600" b="1" dirty="0">
                <a:solidFill>
                  <a:sysClr val="windowText" lastClr="000000"/>
                </a:solidFill>
                <a:latin typeface="Calibri" panose="020F0502020204030204" pitchFamily="34" charset="0"/>
                <a:cs typeface="Calibri" panose="020F0502020204030204" pitchFamily="34" charset="0"/>
              </a:rPr>
              <a:t>FINANCE &amp; PROCUREMENT</a:t>
            </a:r>
            <a:endParaRPr lang="en-US" sz="1200" b="1" dirty="0">
              <a:solidFill>
                <a:sysClr val="windowText" lastClr="000000"/>
              </a:solidFill>
              <a:latin typeface="Calibri" panose="020F0502020204030204" pitchFamily="34" charset="0"/>
              <a:cs typeface="Calibri" panose="020F0502020204030204" pitchFamily="34" charset="0"/>
            </a:endParaRPr>
          </a:p>
        </p:txBody>
      </p:sp>
      <p:sp>
        <p:nvSpPr>
          <p:cNvPr id="17" name="TextBox 16"/>
          <p:cNvSpPr txBox="1"/>
          <p:nvPr/>
        </p:nvSpPr>
        <p:spPr>
          <a:xfrm>
            <a:off x="2147415" y="1206897"/>
            <a:ext cx="6275501" cy="738664"/>
          </a:xfrm>
          <a:prstGeom prst="rect">
            <a:avLst/>
          </a:prstGeom>
          <a:noFill/>
        </p:spPr>
        <p:txBody>
          <a:bodyPr wrap="square" rtlCol="0">
            <a:spAutoFit/>
          </a:bodyPr>
          <a:lstStyle/>
          <a:p>
            <a:pPr marL="128588" indent="-128588">
              <a:buFont typeface="Arial" panose="020B0604020202020204" pitchFamily="34" charset="0"/>
              <a:buChar char="•"/>
            </a:pPr>
            <a:r>
              <a:rPr lang="en-US" sz="1400" dirty="0"/>
              <a:t>Reviews, analyzes and approves district five-year Facilities Master Plans </a:t>
            </a:r>
          </a:p>
          <a:p>
            <a:pPr marL="128588" indent="-128588">
              <a:buFont typeface="Arial" panose="020B0604020202020204" pitchFamily="34" charset="0"/>
              <a:buChar char="•"/>
            </a:pPr>
            <a:r>
              <a:rPr lang="en-US" sz="1400" dirty="0"/>
              <a:t>Analyzes enrollment, demographics, feasibility studies, educational program, school capacity and utilization, etc.</a:t>
            </a:r>
          </a:p>
        </p:txBody>
      </p:sp>
      <p:sp>
        <p:nvSpPr>
          <p:cNvPr id="18" name="TextBox 17"/>
          <p:cNvSpPr txBox="1"/>
          <p:nvPr/>
        </p:nvSpPr>
        <p:spPr>
          <a:xfrm>
            <a:off x="2147415" y="2110540"/>
            <a:ext cx="7100102" cy="738664"/>
          </a:xfrm>
          <a:prstGeom prst="rect">
            <a:avLst/>
          </a:prstGeom>
          <a:noFill/>
        </p:spPr>
        <p:txBody>
          <a:bodyPr wrap="square" rtlCol="0">
            <a:spAutoFit/>
          </a:bodyPr>
          <a:lstStyle/>
          <a:p>
            <a:pPr marL="128588" indent="-128588">
              <a:buFont typeface="Arial" panose="020B0604020202020204" pitchFamily="34" charset="0"/>
              <a:buChar char="•"/>
            </a:pPr>
            <a:r>
              <a:rPr lang="en-US" sz="1400" dirty="0"/>
              <a:t>Assesses schools, identifies facility systems and educational adequacy deficiencies</a:t>
            </a:r>
          </a:p>
          <a:p>
            <a:pPr marL="128588" indent="-128588">
              <a:buFont typeface="Arial" panose="020B0604020202020204" pitchFamily="34" charset="0"/>
              <a:buChar char="•"/>
            </a:pPr>
            <a:r>
              <a:rPr lang="en-US" sz="1400" dirty="0"/>
              <a:t>Calculates wNMCI scores</a:t>
            </a:r>
          </a:p>
          <a:p>
            <a:pPr marL="128588" indent="-128588">
              <a:buFont typeface="Arial" panose="020B0604020202020204" pitchFamily="34" charset="0"/>
              <a:buChar char="•"/>
            </a:pPr>
            <a:r>
              <a:rPr lang="en-US" sz="1400" dirty="0"/>
              <a:t>Prioritizes schools for PSCOC funding, via the wNMCI Ranking </a:t>
            </a:r>
          </a:p>
        </p:txBody>
      </p:sp>
      <p:sp>
        <p:nvSpPr>
          <p:cNvPr id="19" name="TextBox 18"/>
          <p:cNvSpPr txBox="1"/>
          <p:nvPr/>
        </p:nvSpPr>
        <p:spPr>
          <a:xfrm>
            <a:off x="2089648" y="3084146"/>
            <a:ext cx="6856621" cy="738664"/>
          </a:xfrm>
          <a:prstGeom prst="rect">
            <a:avLst/>
          </a:prstGeom>
          <a:noFill/>
        </p:spPr>
        <p:txBody>
          <a:bodyPr wrap="square" rtlCol="0">
            <a:spAutoFit/>
          </a:bodyPr>
          <a:lstStyle/>
          <a:p>
            <a:pPr marL="128588" indent="-128588">
              <a:buFont typeface="Arial" panose="020B0604020202020204" pitchFamily="34" charset="0"/>
              <a:buChar char="•"/>
            </a:pPr>
            <a:r>
              <a:rPr lang="en-US" sz="1400" dirty="0"/>
              <a:t>Accepts and reviews district applications</a:t>
            </a:r>
          </a:p>
          <a:p>
            <a:pPr marL="128588" indent="-128588">
              <a:buFont typeface="Arial" panose="020B0604020202020204" pitchFamily="34" charset="0"/>
              <a:buChar char="•"/>
            </a:pPr>
            <a:r>
              <a:rPr lang="en-US" sz="1400" dirty="0"/>
              <a:t>Works with districts to determine project scope and calculate potential award amounts</a:t>
            </a:r>
          </a:p>
          <a:p>
            <a:pPr marL="128588" indent="-128588">
              <a:buFont typeface="Arial" panose="020B0604020202020204" pitchFamily="34" charset="0"/>
              <a:buChar char="•"/>
            </a:pPr>
            <a:r>
              <a:rPr lang="en-US" sz="1400" dirty="0"/>
              <a:t>Recommendations award considerations to the PSCOC.</a:t>
            </a:r>
          </a:p>
        </p:txBody>
      </p:sp>
      <p:sp>
        <p:nvSpPr>
          <p:cNvPr id="20" name="TextBox 19"/>
          <p:cNvSpPr txBox="1"/>
          <p:nvPr/>
        </p:nvSpPr>
        <p:spPr>
          <a:xfrm>
            <a:off x="2089648" y="4200383"/>
            <a:ext cx="6682211" cy="523220"/>
          </a:xfrm>
          <a:prstGeom prst="rect">
            <a:avLst/>
          </a:prstGeom>
          <a:noFill/>
        </p:spPr>
        <p:txBody>
          <a:bodyPr wrap="square" rtlCol="0">
            <a:spAutoFit/>
          </a:bodyPr>
          <a:lstStyle/>
          <a:p>
            <a:pPr marL="128588" indent="-128588">
              <a:buFont typeface="Arial" panose="020B0604020202020204" pitchFamily="34" charset="0"/>
              <a:buChar char="•"/>
            </a:pPr>
            <a:r>
              <a:rPr lang="en-US" sz="1400" dirty="0"/>
              <a:t>Collaborates with districts to co-manage PSCOC funded projects, through the planning, design, and construction phases. </a:t>
            </a:r>
          </a:p>
        </p:txBody>
      </p:sp>
      <p:sp>
        <p:nvSpPr>
          <p:cNvPr id="22" name="TextBox 21"/>
          <p:cNvSpPr txBox="1"/>
          <p:nvPr/>
        </p:nvSpPr>
        <p:spPr>
          <a:xfrm>
            <a:off x="2089649" y="6071774"/>
            <a:ext cx="6496930" cy="523220"/>
          </a:xfrm>
          <a:prstGeom prst="rect">
            <a:avLst/>
          </a:prstGeom>
          <a:noFill/>
        </p:spPr>
        <p:txBody>
          <a:bodyPr wrap="square" rtlCol="0">
            <a:spAutoFit/>
          </a:bodyPr>
          <a:lstStyle/>
          <a:p>
            <a:pPr marL="128588" indent="-128588">
              <a:buFont typeface="Arial" panose="020B0604020202020204" pitchFamily="34" charset="0"/>
              <a:buChar char="•"/>
            </a:pPr>
            <a:r>
              <a:rPr lang="en-US" sz="1400" dirty="0"/>
              <a:t>Assists districts with Preventive Maintenance Planning and FIMS use</a:t>
            </a:r>
          </a:p>
          <a:p>
            <a:pPr marL="128588" indent="-128588">
              <a:buFont typeface="Arial" panose="020B0604020202020204" pitchFamily="34" charset="0"/>
              <a:buChar char="•"/>
            </a:pPr>
            <a:r>
              <a:rPr lang="en-US" sz="1400" dirty="0"/>
              <a:t>Monitors and helps improve district maintenance performance and energy efficiency</a:t>
            </a:r>
          </a:p>
        </p:txBody>
      </p:sp>
      <p:cxnSp>
        <p:nvCxnSpPr>
          <p:cNvPr id="6" name="Straight Connector 5"/>
          <p:cNvCxnSpPr/>
          <p:nvPr/>
        </p:nvCxnSpPr>
        <p:spPr>
          <a:xfrm flipV="1">
            <a:off x="0" y="1992086"/>
            <a:ext cx="9144000" cy="13063"/>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2952206"/>
            <a:ext cx="9144000" cy="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 idx="1"/>
          </p:cNvCxnSpPr>
          <p:nvPr/>
        </p:nvCxnSpPr>
        <p:spPr>
          <a:xfrm flipV="1">
            <a:off x="0" y="3964577"/>
            <a:ext cx="9144000" cy="2636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4924697"/>
            <a:ext cx="9144000" cy="1959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122826"/>
            <a:ext cx="9144000" cy="106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78382" y="6043157"/>
            <a:ext cx="1811547" cy="3429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r"/>
            <a:r>
              <a:rPr lang="en-US" sz="1600" b="1" dirty="0">
                <a:solidFill>
                  <a:sysClr val="windowText" lastClr="000000"/>
                </a:solidFill>
                <a:latin typeface="Calibri" panose="020F0502020204030204" pitchFamily="34" charset="0"/>
                <a:cs typeface="Calibri" panose="020F0502020204030204" pitchFamily="34" charset="0"/>
              </a:rPr>
              <a:t>MAINTENANCE</a:t>
            </a:r>
            <a:endParaRPr lang="en-US" sz="1200" b="1" dirty="0">
              <a:solidFill>
                <a:sysClr val="windowText" lastClr="000000"/>
              </a:solidFill>
              <a:latin typeface="Calibri" panose="020F0502020204030204" pitchFamily="34" charset="0"/>
              <a:cs typeface="Calibri" panose="020F0502020204030204" pitchFamily="34" charset="0"/>
            </a:endParaRPr>
          </a:p>
        </p:txBody>
      </p:sp>
      <p:sp>
        <p:nvSpPr>
          <p:cNvPr id="29" name="TextBox 28"/>
          <p:cNvSpPr txBox="1"/>
          <p:nvPr/>
        </p:nvSpPr>
        <p:spPr>
          <a:xfrm>
            <a:off x="2089649" y="5140920"/>
            <a:ext cx="6496930" cy="523220"/>
          </a:xfrm>
          <a:prstGeom prst="rect">
            <a:avLst/>
          </a:prstGeom>
          <a:noFill/>
        </p:spPr>
        <p:txBody>
          <a:bodyPr wrap="square" rtlCol="0">
            <a:spAutoFit/>
          </a:bodyPr>
          <a:lstStyle/>
          <a:p>
            <a:pPr marL="128588" indent="-128588">
              <a:buFont typeface="Arial" panose="020B0604020202020204" pitchFamily="34" charset="0"/>
              <a:buChar char="•"/>
            </a:pPr>
            <a:r>
              <a:rPr lang="en-US" sz="1400" dirty="0"/>
              <a:t>Disburses funding for PSCOC funded awards / projects.</a:t>
            </a:r>
          </a:p>
          <a:p>
            <a:pPr marL="128588" indent="-128588">
              <a:buFont typeface="Arial" panose="020B0604020202020204" pitchFamily="34" charset="0"/>
              <a:buChar char="•"/>
            </a:pPr>
            <a:r>
              <a:rPr lang="en-US" sz="1400" dirty="0"/>
              <a:t>Assists districts with procurement of contracts, ensuring procurement code is followed</a:t>
            </a:r>
          </a:p>
        </p:txBody>
      </p:sp>
      <p:cxnSp>
        <p:nvCxnSpPr>
          <p:cNvPr id="30" name="Straight Connector 29"/>
          <p:cNvCxnSpPr/>
          <p:nvPr/>
        </p:nvCxnSpPr>
        <p:spPr>
          <a:xfrm>
            <a:off x="0" y="5884817"/>
            <a:ext cx="9144000" cy="1959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6" name="Title 45"/>
          <p:cNvSpPr>
            <a:spLocks noGrp="1"/>
          </p:cNvSpPr>
          <p:nvPr>
            <p:ph type="title"/>
          </p:nvPr>
        </p:nvSpPr>
        <p:spPr>
          <a:xfrm>
            <a:off x="0" y="143321"/>
            <a:ext cx="9143999" cy="823071"/>
          </a:xfrm>
        </p:spPr>
        <p:txBody>
          <a:bodyPr>
            <a:normAutofit/>
          </a:bodyPr>
          <a:lstStyle/>
          <a:p>
            <a:pPr algn="ctr"/>
            <a:r>
              <a:rPr lang="en-US" sz="4000" dirty="0"/>
              <a:t>State of Our Schools</a:t>
            </a:r>
          </a:p>
        </p:txBody>
      </p:sp>
      <p:sp>
        <p:nvSpPr>
          <p:cNvPr id="3" name="Flowchart: Alternate Process 2"/>
          <p:cNvSpPr/>
          <p:nvPr/>
        </p:nvSpPr>
        <p:spPr>
          <a:xfrm>
            <a:off x="678352" y="5481069"/>
            <a:ext cx="7775121" cy="4572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Light"/>
                <a:ea typeface="+mn-ea"/>
                <a:cs typeface="+mn-cs"/>
              </a:rPr>
              <a:t>Maintaining our investments $ </a:t>
            </a:r>
          </a:p>
        </p:txBody>
      </p:sp>
      <p:sp>
        <p:nvSpPr>
          <p:cNvPr id="4" name="Rectangle 3"/>
          <p:cNvSpPr/>
          <p:nvPr/>
        </p:nvSpPr>
        <p:spPr>
          <a:xfrm>
            <a:off x="1495324" y="4492820"/>
            <a:ext cx="6862355" cy="800219"/>
          </a:xfrm>
          <a:prstGeom prst="rect">
            <a:avLst/>
          </a:prstGeom>
        </p:spPr>
        <p:txBody>
          <a:bodyPr wrap="square">
            <a:spAutoFit/>
          </a:bodyPr>
          <a:lstStyle/>
          <a:p>
            <a:pPr marL="285750" marR="0" lvl="0" indent="-285750" algn="l" defTabSz="914377" rtl="0" eaLnBrk="1" fontAlgn="auto" latinLnBrk="0" hangingPunct="1">
              <a:lnSpc>
                <a:spcPct val="100000"/>
              </a:lnSpc>
              <a:spcBef>
                <a:spcPts val="0"/>
              </a:spcBef>
              <a:spcAft>
                <a:spcPts val="1200"/>
              </a:spcAft>
              <a:buClr>
                <a:srgbClr val="0070C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orbel"/>
                <a:ea typeface="+mn-ea"/>
                <a:cs typeface="Arial" panose="020B0604020202020204" pitchFamily="34" charset="0"/>
              </a:rPr>
              <a:t>24 Years - $ Billions</a:t>
            </a:r>
          </a:p>
          <a:p>
            <a:pPr marL="285750" marR="0" lvl="0" indent="-285750" algn="l" defTabSz="914377" rtl="0" eaLnBrk="1" fontAlgn="auto" latinLnBrk="0" hangingPunct="1">
              <a:lnSpc>
                <a:spcPct val="100000"/>
              </a:lnSpc>
              <a:spcBef>
                <a:spcPts val="0"/>
              </a:spcBef>
              <a:spcAft>
                <a:spcPts val="1200"/>
              </a:spcAft>
              <a:buClr>
                <a:srgbClr val="0070C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orbel"/>
                <a:ea typeface="+mn-ea"/>
                <a:cs typeface="Arial" panose="020B0604020202020204" pitchFamily="34" charset="0"/>
              </a:rPr>
              <a:t>Facility Information Management System (FIMS): $6M+ </a:t>
            </a:r>
          </a:p>
        </p:txBody>
      </p:sp>
      <p:sp>
        <p:nvSpPr>
          <p:cNvPr id="5" name="Rectangle 4"/>
          <p:cNvSpPr/>
          <p:nvPr/>
        </p:nvSpPr>
        <p:spPr>
          <a:xfrm>
            <a:off x="1495324" y="6035720"/>
            <a:ext cx="6862355" cy="64633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1200"/>
              </a:spcAft>
              <a:buClr>
                <a:srgbClr val="0070C0"/>
              </a:buClr>
              <a:buSzTx/>
              <a:buFontTx/>
              <a:buNone/>
              <a:tabLst/>
              <a:defRPr/>
            </a:pPr>
            <a:r>
              <a:rPr kumimoji="0" lang="en-US" sz="1800" b="0" i="0" u="none" strike="noStrike" kern="1200" cap="none" spc="0" normalizeH="0" baseline="0" noProof="0" dirty="0">
                <a:ln>
                  <a:noFill/>
                </a:ln>
                <a:solidFill>
                  <a:srgbClr val="FFFFFF"/>
                </a:solidFill>
                <a:effectLst/>
                <a:uLnTx/>
                <a:uFillTx/>
                <a:latin typeface="Corbel"/>
                <a:ea typeface="+mn-ea"/>
                <a:cs typeface="Arial" panose="020B0604020202020204" pitchFamily="34" charset="0"/>
              </a:rPr>
              <a:t>Roadways, utilities, playgrounds, restrooms, lighting fire protection, HVAC, security windows, doors, roof systems </a:t>
            </a:r>
          </a:p>
        </p:txBody>
      </p:sp>
      <p:sp>
        <p:nvSpPr>
          <p:cNvPr id="6" name="Rectangle 5"/>
          <p:cNvSpPr/>
          <p:nvPr/>
        </p:nvSpPr>
        <p:spPr>
          <a:xfrm>
            <a:off x="1495323" y="1550130"/>
            <a:ext cx="6827520" cy="2369880"/>
          </a:xfrm>
          <a:prstGeom prst="rect">
            <a:avLst/>
          </a:prstGeom>
        </p:spPr>
        <p:txBody>
          <a:bodyPr wrap="square">
            <a:spAutoFit/>
          </a:bodyPr>
          <a:lstStyle/>
          <a:p>
            <a:pPr marL="285750" marR="0" lvl="0" indent="-285750" algn="l" defTabSz="914377" rtl="0" eaLnBrk="1" fontAlgn="auto" latinLnBrk="0" hangingPunct="1">
              <a:lnSpc>
                <a:spcPct val="100000"/>
              </a:lnSpc>
              <a:spcBef>
                <a:spcPts val="0"/>
              </a:spcBef>
              <a:spcAft>
                <a:spcPts val="1200"/>
              </a:spcAft>
              <a:buClr>
                <a:srgbClr val="0070C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orbel"/>
                <a:ea typeface="+mn-ea"/>
                <a:cs typeface="+mn-cs"/>
              </a:rPr>
              <a:t>89 Public School Districts | 3 Constitutional Schools | 106 Charter Schools +/- | 900+ Buildings/Assets (1900 t0 2025)</a:t>
            </a:r>
          </a:p>
          <a:p>
            <a:pPr marL="285750" marR="0" lvl="0" indent="-285750" algn="l" defTabSz="914377" rtl="0" eaLnBrk="1" fontAlgn="auto" latinLnBrk="0" hangingPunct="1">
              <a:lnSpc>
                <a:spcPct val="100000"/>
              </a:lnSpc>
              <a:spcBef>
                <a:spcPts val="0"/>
              </a:spcBef>
              <a:spcAft>
                <a:spcPts val="1200"/>
              </a:spcAft>
              <a:buClr>
                <a:srgbClr val="0070C0"/>
              </a:buClr>
              <a:buSzTx/>
              <a:buFont typeface="Arial" panose="020B0604020202020204" pitchFamily="34" charset="0"/>
              <a:buChar char="•"/>
              <a:tabLst/>
              <a:defRPr/>
            </a:pPr>
            <a:r>
              <a:rPr lang="en-US" dirty="0">
                <a:solidFill>
                  <a:srgbClr val="FFFFFF"/>
                </a:solidFill>
                <a:latin typeface="Corbel"/>
              </a:rPr>
              <a:t>Replacement Value: $19.5 billion+</a:t>
            </a:r>
          </a:p>
          <a:p>
            <a:pPr marL="285750" marR="0" lvl="0" indent="-285750" algn="l" defTabSz="914377" rtl="0" eaLnBrk="1" fontAlgn="auto" latinLnBrk="0" hangingPunct="1">
              <a:lnSpc>
                <a:spcPct val="100000"/>
              </a:lnSpc>
              <a:spcBef>
                <a:spcPts val="0"/>
              </a:spcBef>
              <a:spcAft>
                <a:spcPts val="1200"/>
              </a:spcAft>
              <a:buClr>
                <a:srgbClr val="0070C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orbel"/>
                <a:ea typeface="+mn-ea"/>
                <a:cs typeface="+mn-cs"/>
              </a:rPr>
              <a:t>337,847 students and 21,700 teachers </a:t>
            </a:r>
          </a:p>
          <a:p>
            <a:pPr marL="285750" marR="0" lvl="0" indent="-285750" algn="l" defTabSz="914377" rtl="0" eaLnBrk="1" fontAlgn="auto" latinLnBrk="0" hangingPunct="1">
              <a:lnSpc>
                <a:spcPct val="100000"/>
              </a:lnSpc>
              <a:spcBef>
                <a:spcPts val="0"/>
              </a:spcBef>
              <a:spcAft>
                <a:spcPts val="1200"/>
              </a:spcAft>
              <a:buClr>
                <a:srgbClr val="0070C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orbel"/>
                <a:ea typeface="+mn-ea"/>
                <a:cs typeface="+mn-cs"/>
              </a:rPr>
              <a:t>Elementary, Middle, High Schools, Combo Schools, Pre-K, Charters</a:t>
            </a:r>
          </a:p>
          <a:p>
            <a:pPr marL="285750" marR="0" lvl="0" indent="-285750" algn="l" defTabSz="914377" rtl="0" eaLnBrk="1" fontAlgn="auto" latinLnBrk="0" hangingPunct="1">
              <a:lnSpc>
                <a:spcPct val="100000"/>
              </a:lnSpc>
              <a:spcBef>
                <a:spcPts val="0"/>
              </a:spcBef>
              <a:spcAft>
                <a:spcPts val="1200"/>
              </a:spcAft>
              <a:buClr>
                <a:srgbClr val="0070C0"/>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orbel"/>
              <a:ea typeface="+mn-ea"/>
              <a:cs typeface="Arial" panose="020B0604020202020204" pitchFamily="34" charset="0"/>
            </a:endParaRPr>
          </a:p>
        </p:txBody>
      </p:sp>
      <p:sp>
        <p:nvSpPr>
          <p:cNvPr id="8" name="Flowchart: Alternate Process 7"/>
          <p:cNvSpPr/>
          <p:nvPr/>
        </p:nvSpPr>
        <p:spPr>
          <a:xfrm>
            <a:off x="678352" y="4022891"/>
            <a:ext cx="7775121" cy="4572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Light"/>
                <a:ea typeface="+mn-ea"/>
                <a:cs typeface="+mn-cs"/>
              </a:rPr>
              <a:t>Public School </a:t>
            </a:r>
            <a:r>
              <a:rPr kumimoji="0" lang="en-US" sz="2800" b="1" i="0" u="none" strike="noStrike" kern="1200" cap="none" spc="0" normalizeH="0" baseline="0" noProof="0" dirty="0">
                <a:ln>
                  <a:noFill/>
                </a:ln>
                <a:solidFill>
                  <a:srgbClr val="FFFFFF"/>
                </a:solidFill>
                <a:effectLst/>
                <a:uLnTx/>
                <a:uFillTx/>
                <a:latin typeface="Calibri Light"/>
                <a:ea typeface="+mn-ea"/>
                <a:cs typeface="+mn-cs"/>
              </a:rPr>
              <a:t>Capital</a:t>
            </a:r>
            <a:r>
              <a:rPr kumimoji="0" lang="en-US" sz="2400" b="1" i="0" u="none" strike="noStrike" kern="1200" cap="none" spc="0" normalizeH="0" baseline="0" noProof="0" dirty="0">
                <a:ln>
                  <a:noFill/>
                </a:ln>
                <a:solidFill>
                  <a:srgbClr val="FFFFFF"/>
                </a:solidFill>
                <a:effectLst/>
                <a:uLnTx/>
                <a:uFillTx/>
                <a:latin typeface="Calibri Light"/>
                <a:ea typeface="+mn-ea"/>
                <a:cs typeface="+mn-cs"/>
              </a:rPr>
              <a:t> Outlay Impact </a:t>
            </a:r>
          </a:p>
        </p:txBody>
      </p:sp>
      <p:sp>
        <p:nvSpPr>
          <p:cNvPr id="10" name="Flowchart: Alternate Process 9"/>
          <p:cNvSpPr/>
          <p:nvPr/>
        </p:nvSpPr>
        <p:spPr>
          <a:xfrm>
            <a:off x="678352" y="957120"/>
            <a:ext cx="7775121" cy="457200"/>
          </a:xfrm>
          <a:prstGeom prst="flowChartAlternateProcess">
            <a:avLst/>
          </a:prstGeom>
          <a:solidFill>
            <a:schemeClr val="accent2"/>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Light"/>
                <a:ea typeface="+mn-ea"/>
                <a:cs typeface="+mn-cs"/>
              </a:rPr>
              <a:t>62,706,266 sq. ft. of public-school assets</a:t>
            </a:r>
          </a:p>
        </p:txBody>
      </p:sp>
    </p:spTree>
    <p:extLst>
      <p:ext uri="{BB962C8B-B14F-4D97-AF65-F5344CB8AC3E}">
        <p14:creationId xmlns:p14="http://schemas.microsoft.com/office/powerpoint/2010/main" val="139794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12DDB6CE-BCA2-AC45-EBE5-C6D94141B662}"/>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F46318EB-49D7-B928-CB71-2C07E0ED7D51}"/>
              </a:ext>
            </a:extLst>
          </p:cNvPr>
          <p:cNvSpPr>
            <a:spLocks noGrp="1"/>
          </p:cNvSpPr>
          <p:nvPr>
            <p:ph type="title"/>
          </p:nvPr>
        </p:nvSpPr>
        <p:spPr>
          <a:xfrm>
            <a:off x="640080" y="206705"/>
            <a:ext cx="7894320" cy="1112062"/>
          </a:xfrm>
        </p:spPr>
        <p:txBody>
          <a:bodyPr>
            <a:normAutofit/>
          </a:bodyPr>
          <a:lstStyle/>
          <a:p>
            <a:pPr algn="ctr"/>
            <a:r>
              <a:rPr lang="en-US" dirty="0"/>
              <a:t>Current Funding Programs FY26</a:t>
            </a:r>
          </a:p>
        </p:txBody>
      </p:sp>
      <p:sp>
        <p:nvSpPr>
          <p:cNvPr id="16" name="Rounded Rectangle 15">
            <a:extLst>
              <a:ext uri="{FF2B5EF4-FFF2-40B4-BE49-F238E27FC236}">
                <a16:creationId xmlns:a16="http://schemas.microsoft.com/office/drawing/2014/main" id="{AE5B0029-7846-D5D6-AA0C-BD0BF3324092}"/>
              </a:ext>
            </a:extLst>
          </p:cNvPr>
          <p:cNvSpPr/>
          <p:nvPr/>
        </p:nvSpPr>
        <p:spPr>
          <a:xfrm>
            <a:off x="112869" y="5964228"/>
            <a:ext cx="2290247" cy="511558"/>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ctr" defTabSz="685800">
              <a:defRPr/>
            </a:pPr>
            <a:r>
              <a:rPr lang="en-US" sz="1500" b="1" dirty="0">
                <a:solidFill>
                  <a:srgbClr val="FFFFFF"/>
                </a:solidFill>
                <a:latin typeface="Corbel"/>
              </a:rPr>
              <a:t>FACILITY MASTER PLAN ASSISTANCE</a:t>
            </a:r>
          </a:p>
        </p:txBody>
      </p:sp>
      <p:sp>
        <p:nvSpPr>
          <p:cNvPr id="17" name="Rounded Rectangle 16">
            <a:extLst>
              <a:ext uri="{FF2B5EF4-FFF2-40B4-BE49-F238E27FC236}">
                <a16:creationId xmlns:a16="http://schemas.microsoft.com/office/drawing/2014/main" id="{38508117-EE1C-AE1D-953A-58321D28F2B8}"/>
              </a:ext>
            </a:extLst>
          </p:cNvPr>
          <p:cNvSpPr/>
          <p:nvPr/>
        </p:nvSpPr>
        <p:spPr>
          <a:xfrm>
            <a:off x="112869" y="2234252"/>
            <a:ext cx="2279291" cy="778092"/>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ctr" defTabSz="685800">
              <a:defRPr/>
            </a:pPr>
            <a:r>
              <a:rPr lang="en-US" sz="1500" b="1" dirty="0">
                <a:solidFill>
                  <a:srgbClr val="FFFFFF"/>
                </a:solidFill>
                <a:latin typeface="Corbel"/>
              </a:rPr>
              <a:t>STANDARDS-Based Capital Outlay</a:t>
            </a:r>
          </a:p>
        </p:txBody>
      </p:sp>
      <p:sp>
        <p:nvSpPr>
          <p:cNvPr id="18" name="Rounded Rectangle 17">
            <a:extLst>
              <a:ext uri="{FF2B5EF4-FFF2-40B4-BE49-F238E27FC236}">
                <a16:creationId xmlns:a16="http://schemas.microsoft.com/office/drawing/2014/main" id="{2D12B9E5-F8DE-93E3-97E9-BDBFB7A988D8}"/>
              </a:ext>
            </a:extLst>
          </p:cNvPr>
          <p:cNvSpPr/>
          <p:nvPr/>
        </p:nvSpPr>
        <p:spPr>
          <a:xfrm>
            <a:off x="112869" y="3059768"/>
            <a:ext cx="2290247" cy="716126"/>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ctr" defTabSz="685800">
              <a:defRPr/>
            </a:pPr>
            <a:r>
              <a:rPr lang="en-US" sz="1500" b="1" dirty="0">
                <a:solidFill>
                  <a:srgbClr val="FFFFFF"/>
                </a:solidFill>
                <a:latin typeface="Corbel"/>
              </a:rPr>
              <a:t>SYSTEMS-Based Capital Outlay</a:t>
            </a:r>
          </a:p>
        </p:txBody>
      </p:sp>
      <p:sp>
        <p:nvSpPr>
          <p:cNvPr id="19" name="Rounded Rectangle 18">
            <a:extLst>
              <a:ext uri="{FF2B5EF4-FFF2-40B4-BE49-F238E27FC236}">
                <a16:creationId xmlns:a16="http://schemas.microsoft.com/office/drawing/2014/main" id="{4B1722A2-D911-970E-89EF-06BE8195F05E}"/>
              </a:ext>
            </a:extLst>
          </p:cNvPr>
          <p:cNvSpPr/>
          <p:nvPr/>
        </p:nvSpPr>
        <p:spPr>
          <a:xfrm>
            <a:off x="112869" y="3821951"/>
            <a:ext cx="2290247" cy="779076"/>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ctr" defTabSz="685800">
              <a:defRPr/>
            </a:pPr>
            <a:r>
              <a:rPr lang="en-US" sz="1500" b="1" dirty="0">
                <a:solidFill>
                  <a:srgbClr val="FFFFFF"/>
                </a:solidFill>
                <a:latin typeface="Corbel"/>
              </a:rPr>
              <a:t>PRE-KINDERGARDEN Capital Outlay</a:t>
            </a:r>
          </a:p>
        </p:txBody>
      </p:sp>
      <p:sp>
        <p:nvSpPr>
          <p:cNvPr id="20" name="Rounded Rectangle 19">
            <a:extLst>
              <a:ext uri="{FF2B5EF4-FFF2-40B4-BE49-F238E27FC236}">
                <a16:creationId xmlns:a16="http://schemas.microsoft.com/office/drawing/2014/main" id="{DCF1C75D-64CB-FF30-0BB0-3CDD8605F50E}"/>
              </a:ext>
            </a:extLst>
          </p:cNvPr>
          <p:cNvSpPr/>
          <p:nvPr/>
        </p:nvSpPr>
        <p:spPr>
          <a:xfrm>
            <a:off x="112869" y="4639276"/>
            <a:ext cx="2290247" cy="674519"/>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ctr" defTabSz="685800">
              <a:defRPr/>
            </a:pPr>
            <a:r>
              <a:rPr lang="en-US" sz="1500" b="1" dirty="0">
                <a:solidFill>
                  <a:srgbClr val="FFFFFF"/>
                </a:solidFill>
                <a:latin typeface="Corbel"/>
              </a:rPr>
              <a:t>TEACHER HOUSING</a:t>
            </a:r>
          </a:p>
          <a:p>
            <a:pPr algn="ctr" defTabSz="685800">
              <a:defRPr/>
            </a:pPr>
            <a:r>
              <a:rPr lang="en-US" sz="1500" b="1" dirty="0">
                <a:solidFill>
                  <a:srgbClr val="FFFFFF"/>
                </a:solidFill>
                <a:latin typeface="Corbel"/>
              </a:rPr>
              <a:t>Pilot – on hold</a:t>
            </a:r>
          </a:p>
        </p:txBody>
      </p:sp>
      <p:sp>
        <p:nvSpPr>
          <p:cNvPr id="21" name="Rounded Rectangle 20">
            <a:extLst>
              <a:ext uri="{FF2B5EF4-FFF2-40B4-BE49-F238E27FC236}">
                <a16:creationId xmlns:a16="http://schemas.microsoft.com/office/drawing/2014/main" id="{2CA0A7D3-9336-BA8C-825B-660D9F539AC5}"/>
              </a:ext>
            </a:extLst>
          </p:cNvPr>
          <p:cNvSpPr/>
          <p:nvPr/>
        </p:nvSpPr>
        <p:spPr>
          <a:xfrm>
            <a:off x="112869" y="5357173"/>
            <a:ext cx="2290247" cy="570024"/>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5718" rIns="0" bIns="25718" numCol="1" spcCol="0" rtlCol="0" fromWordArt="0" anchor="ctr" anchorCtr="0" forceAA="0" compatLnSpc="1">
            <a:prstTxWarp prst="textNoShape">
              <a:avLst/>
            </a:prstTxWarp>
            <a:noAutofit/>
          </a:bodyPr>
          <a:lstStyle/>
          <a:p>
            <a:pPr algn="ctr" defTabSz="685800">
              <a:defRPr/>
            </a:pPr>
            <a:r>
              <a:rPr lang="en-US" sz="1500" b="1" dirty="0">
                <a:solidFill>
                  <a:srgbClr val="FFFFFF"/>
                </a:solidFill>
                <a:latin typeface="Corbel"/>
              </a:rPr>
              <a:t>LEASE ASSISTANCE</a:t>
            </a:r>
          </a:p>
        </p:txBody>
      </p:sp>
      <p:sp>
        <p:nvSpPr>
          <p:cNvPr id="22" name="TextBox 21">
            <a:extLst>
              <a:ext uri="{FF2B5EF4-FFF2-40B4-BE49-F238E27FC236}">
                <a16:creationId xmlns:a16="http://schemas.microsoft.com/office/drawing/2014/main" id="{05921C8A-C3A6-FC94-5C4D-CF3FD6490E81}"/>
              </a:ext>
            </a:extLst>
          </p:cNvPr>
          <p:cNvSpPr txBox="1"/>
          <p:nvPr/>
        </p:nvSpPr>
        <p:spPr>
          <a:xfrm>
            <a:off x="2392161" y="2298903"/>
            <a:ext cx="6456564" cy="646331"/>
          </a:xfrm>
          <a:prstGeom prst="rect">
            <a:avLst/>
          </a:prstGeom>
          <a:noFill/>
        </p:spPr>
        <p:txBody>
          <a:bodyPr wrap="square" rtlCol="0">
            <a:spAutoFit/>
          </a:bodyPr>
          <a:lstStyle/>
          <a:p>
            <a:pPr marL="128588" indent="-128588" defTabSz="685800">
              <a:buClr>
                <a:srgbClr val="FFFFFF"/>
              </a:buClr>
              <a:buFont typeface="Arial" panose="020B0604020202020204" pitchFamily="34" charset="0"/>
              <a:buChar char="•"/>
              <a:defRPr/>
            </a:pPr>
            <a:r>
              <a:rPr lang="en-US" b="1" dirty="0">
                <a:solidFill>
                  <a:srgbClr val="FFFFFF"/>
                </a:solidFill>
                <a:latin typeface="Corbel"/>
              </a:rPr>
              <a:t>New, replacement, renovation or addition of school facilities </a:t>
            </a:r>
          </a:p>
          <a:p>
            <a:pPr marL="128588" indent="-128588" defTabSz="685800">
              <a:buClr>
                <a:srgbClr val="FFFFFF"/>
              </a:buClr>
              <a:buFont typeface="Arial" panose="020B0604020202020204" pitchFamily="34" charset="0"/>
              <a:buChar char="•"/>
              <a:defRPr/>
            </a:pPr>
            <a:r>
              <a:rPr lang="en-US" dirty="0">
                <a:solidFill>
                  <a:srgbClr val="FFFFFF"/>
                </a:solidFill>
                <a:latin typeface="Corbel"/>
              </a:rPr>
              <a:t>340 Projects, 72 districts, $2.8B State funding. </a:t>
            </a:r>
          </a:p>
        </p:txBody>
      </p:sp>
      <p:sp>
        <p:nvSpPr>
          <p:cNvPr id="23" name="TextBox 22">
            <a:extLst>
              <a:ext uri="{FF2B5EF4-FFF2-40B4-BE49-F238E27FC236}">
                <a16:creationId xmlns:a16="http://schemas.microsoft.com/office/drawing/2014/main" id="{9534BE5C-803A-9307-B0F3-ECB7E74F7667}"/>
              </a:ext>
            </a:extLst>
          </p:cNvPr>
          <p:cNvSpPr txBox="1"/>
          <p:nvPr/>
        </p:nvSpPr>
        <p:spPr>
          <a:xfrm>
            <a:off x="2392160" y="3070083"/>
            <a:ext cx="6456564" cy="830997"/>
          </a:xfrm>
          <a:prstGeom prst="rect">
            <a:avLst/>
          </a:prstGeom>
          <a:noFill/>
        </p:spPr>
        <p:txBody>
          <a:bodyPr wrap="square" rtlCol="0">
            <a:spAutoFit/>
          </a:bodyPr>
          <a:lstStyle/>
          <a:p>
            <a:pPr marL="128588" indent="-128588" defTabSz="685800">
              <a:buClr>
                <a:srgbClr val="FFFFFF"/>
              </a:buClr>
              <a:buFont typeface="Arial" panose="020B0604020202020204" pitchFamily="34" charset="0"/>
              <a:buChar char="•"/>
              <a:defRPr/>
            </a:pPr>
            <a:r>
              <a:rPr lang="en-US" b="1" dirty="0">
                <a:solidFill>
                  <a:srgbClr val="FFFFFF"/>
                </a:solidFill>
                <a:latin typeface="Corbel"/>
              </a:rPr>
              <a:t>Replacement or upgrade of select building systems</a:t>
            </a:r>
          </a:p>
          <a:p>
            <a:pPr marL="128588" indent="-128588" defTabSz="685800">
              <a:buClr>
                <a:srgbClr val="FFFFFF"/>
              </a:buClr>
              <a:buFont typeface="Arial" panose="020B0604020202020204" pitchFamily="34" charset="0"/>
              <a:buChar char="•"/>
              <a:defRPr/>
            </a:pPr>
            <a:r>
              <a:rPr lang="en-US" dirty="0">
                <a:solidFill>
                  <a:srgbClr val="FFFFFF"/>
                </a:solidFill>
                <a:latin typeface="Corbel"/>
              </a:rPr>
              <a:t>295 Projects, 67 districts, $201M State funding. </a:t>
            </a:r>
          </a:p>
          <a:p>
            <a:pPr marL="128588" indent="-128588" defTabSz="685800">
              <a:buClr>
                <a:srgbClr val="FFFFFF"/>
              </a:buClr>
              <a:buFont typeface="Arial" panose="020B0604020202020204" pitchFamily="34" charset="0"/>
              <a:buChar char="•"/>
              <a:defRPr/>
            </a:pPr>
            <a:endParaRPr lang="en-US" sz="1200" dirty="0">
              <a:solidFill>
                <a:srgbClr val="FFFFFF"/>
              </a:solidFill>
              <a:latin typeface="Corbel"/>
            </a:endParaRPr>
          </a:p>
        </p:txBody>
      </p:sp>
      <p:sp>
        <p:nvSpPr>
          <p:cNvPr id="24" name="TextBox 23">
            <a:extLst>
              <a:ext uri="{FF2B5EF4-FFF2-40B4-BE49-F238E27FC236}">
                <a16:creationId xmlns:a16="http://schemas.microsoft.com/office/drawing/2014/main" id="{28F35A0E-75CC-3F73-E124-69093B0E2661}"/>
              </a:ext>
            </a:extLst>
          </p:cNvPr>
          <p:cNvSpPr txBox="1"/>
          <p:nvPr/>
        </p:nvSpPr>
        <p:spPr>
          <a:xfrm>
            <a:off x="2392159" y="3919168"/>
            <a:ext cx="6456563" cy="646331"/>
          </a:xfrm>
          <a:prstGeom prst="rect">
            <a:avLst/>
          </a:prstGeom>
          <a:noFill/>
        </p:spPr>
        <p:txBody>
          <a:bodyPr wrap="square" rtlCol="0">
            <a:spAutoFit/>
          </a:bodyPr>
          <a:lstStyle/>
          <a:p>
            <a:pPr marL="128588" indent="-128588" defTabSz="685800">
              <a:buClr>
                <a:srgbClr val="FFFFFF"/>
              </a:buClr>
              <a:buFont typeface="Arial" panose="020B0604020202020204" pitchFamily="34" charset="0"/>
              <a:buChar char="•"/>
              <a:defRPr/>
            </a:pPr>
            <a:r>
              <a:rPr lang="en-US" b="1" dirty="0">
                <a:solidFill>
                  <a:srgbClr val="FFFFFF"/>
                </a:solidFill>
                <a:latin typeface="Corbel"/>
              </a:rPr>
              <a:t>New, replacement, renovation or addition of Pre-kindergarten</a:t>
            </a:r>
          </a:p>
          <a:p>
            <a:pPr marL="128588" indent="-128588" defTabSz="685800">
              <a:buClr>
                <a:srgbClr val="FFFFFF"/>
              </a:buClr>
              <a:buFont typeface="Arial" panose="020B0604020202020204" pitchFamily="34" charset="0"/>
              <a:buChar char="•"/>
              <a:defRPr/>
            </a:pPr>
            <a:r>
              <a:rPr lang="en-US" dirty="0">
                <a:solidFill>
                  <a:srgbClr val="FFFFFF"/>
                </a:solidFill>
                <a:latin typeface="Corbel"/>
              </a:rPr>
              <a:t>34 Projects, 20 districts, $29M State funding.</a:t>
            </a:r>
          </a:p>
        </p:txBody>
      </p:sp>
      <p:sp>
        <p:nvSpPr>
          <p:cNvPr id="25" name="TextBox 24">
            <a:extLst>
              <a:ext uri="{FF2B5EF4-FFF2-40B4-BE49-F238E27FC236}">
                <a16:creationId xmlns:a16="http://schemas.microsoft.com/office/drawing/2014/main" id="{8948685D-B8F9-B758-82F1-5B87C574B114}"/>
              </a:ext>
            </a:extLst>
          </p:cNvPr>
          <p:cNvSpPr txBox="1"/>
          <p:nvPr/>
        </p:nvSpPr>
        <p:spPr>
          <a:xfrm>
            <a:off x="2392160" y="4551757"/>
            <a:ext cx="6675640" cy="923330"/>
          </a:xfrm>
          <a:prstGeom prst="rect">
            <a:avLst/>
          </a:prstGeom>
          <a:noFill/>
        </p:spPr>
        <p:txBody>
          <a:bodyPr wrap="square" rtlCol="0">
            <a:spAutoFit/>
          </a:bodyPr>
          <a:lstStyle/>
          <a:p>
            <a:pPr marL="128588" indent="-128588" defTabSz="685800">
              <a:buClr>
                <a:srgbClr val="FFFFFF"/>
              </a:buClr>
              <a:buFont typeface="Arial" panose="020B0604020202020204" pitchFamily="34" charset="0"/>
              <a:buChar char="•"/>
              <a:defRPr/>
            </a:pPr>
            <a:r>
              <a:rPr lang="en-US" b="1" dirty="0">
                <a:solidFill>
                  <a:srgbClr val="FFFFFF"/>
                </a:solidFill>
                <a:latin typeface="Corbel"/>
              </a:rPr>
              <a:t>Housing for schools in rural / tribal areas </a:t>
            </a:r>
            <a:r>
              <a:rPr lang="en-US" dirty="0">
                <a:solidFill>
                  <a:srgbClr val="FFFFFF"/>
                </a:solidFill>
                <a:latin typeface="Corbel"/>
              </a:rPr>
              <a:t>with no available housing for teachers to rent or purchase. Program is currently on hold. </a:t>
            </a:r>
          </a:p>
          <a:p>
            <a:pPr marL="128588" indent="-128588" defTabSz="685800">
              <a:buClr>
                <a:srgbClr val="FFFFFF"/>
              </a:buClr>
              <a:buFont typeface="Arial" panose="020B0604020202020204" pitchFamily="34" charset="0"/>
              <a:buChar char="•"/>
              <a:defRPr/>
            </a:pPr>
            <a:r>
              <a:rPr lang="en-US" dirty="0">
                <a:solidFill>
                  <a:srgbClr val="FFFFFF"/>
                </a:solidFill>
                <a:latin typeface="Corbel"/>
              </a:rPr>
              <a:t>$10M+ in the pilot program.</a:t>
            </a:r>
          </a:p>
        </p:txBody>
      </p:sp>
      <p:sp>
        <p:nvSpPr>
          <p:cNvPr id="26" name="TextBox 25">
            <a:extLst>
              <a:ext uri="{FF2B5EF4-FFF2-40B4-BE49-F238E27FC236}">
                <a16:creationId xmlns:a16="http://schemas.microsoft.com/office/drawing/2014/main" id="{E9BEF316-0526-744E-F35D-FC77AEDFC36E}"/>
              </a:ext>
            </a:extLst>
          </p:cNvPr>
          <p:cNvSpPr txBox="1"/>
          <p:nvPr/>
        </p:nvSpPr>
        <p:spPr>
          <a:xfrm>
            <a:off x="2403116" y="5910418"/>
            <a:ext cx="6245007" cy="646331"/>
          </a:xfrm>
          <a:prstGeom prst="rect">
            <a:avLst/>
          </a:prstGeom>
          <a:noFill/>
        </p:spPr>
        <p:txBody>
          <a:bodyPr wrap="square" rtlCol="0">
            <a:spAutoFit/>
          </a:bodyPr>
          <a:lstStyle/>
          <a:p>
            <a:pPr marL="128588" indent="-128588" defTabSz="685800">
              <a:buClr>
                <a:srgbClr val="FFFFFF"/>
              </a:buClr>
              <a:buFont typeface="Arial" panose="020B0604020202020204" pitchFamily="34" charset="0"/>
              <a:buChar char="•"/>
              <a:defRPr/>
            </a:pPr>
            <a:r>
              <a:rPr lang="en-US" b="1" dirty="0">
                <a:solidFill>
                  <a:srgbClr val="FFFFFF"/>
                </a:solidFill>
                <a:latin typeface="Corbel"/>
              </a:rPr>
              <a:t>FMP funding assistance </a:t>
            </a:r>
            <a:r>
              <a:rPr lang="en-US" dirty="0">
                <a:solidFill>
                  <a:srgbClr val="FFFFFF"/>
                </a:solidFill>
                <a:latin typeface="Corbel"/>
              </a:rPr>
              <a:t>– district hires planning vendor</a:t>
            </a:r>
          </a:p>
          <a:p>
            <a:pPr marL="128588" indent="-128588" defTabSz="685800">
              <a:buClr>
                <a:srgbClr val="FFFFFF"/>
              </a:buClr>
              <a:buFont typeface="Arial" panose="020B0604020202020204" pitchFamily="34" charset="0"/>
              <a:buChar char="•"/>
              <a:defRPr/>
            </a:pPr>
            <a:r>
              <a:rPr lang="en-US" dirty="0">
                <a:solidFill>
                  <a:srgbClr val="FFFFFF"/>
                </a:solidFill>
                <a:latin typeface="Corbel"/>
              </a:rPr>
              <a:t>292 Master Plan Awards, $8.4M in State funding.</a:t>
            </a:r>
          </a:p>
        </p:txBody>
      </p:sp>
      <p:sp>
        <p:nvSpPr>
          <p:cNvPr id="27" name="TextBox 26">
            <a:extLst>
              <a:ext uri="{FF2B5EF4-FFF2-40B4-BE49-F238E27FC236}">
                <a16:creationId xmlns:a16="http://schemas.microsoft.com/office/drawing/2014/main" id="{819A5E36-6371-2A07-F222-6463D2C6E7AF}"/>
              </a:ext>
            </a:extLst>
          </p:cNvPr>
          <p:cNvSpPr txBox="1"/>
          <p:nvPr/>
        </p:nvSpPr>
        <p:spPr>
          <a:xfrm>
            <a:off x="2403114" y="5457297"/>
            <a:ext cx="6245009" cy="369332"/>
          </a:xfrm>
          <a:prstGeom prst="rect">
            <a:avLst/>
          </a:prstGeom>
          <a:noFill/>
        </p:spPr>
        <p:txBody>
          <a:bodyPr wrap="square" rtlCol="0">
            <a:spAutoFit/>
          </a:bodyPr>
          <a:lstStyle/>
          <a:p>
            <a:pPr marL="128588" indent="-128588" defTabSz="685800">
              <a:buClr>
                <a:srgbClr val="FFFFFF"/>
              </a:buClr>
              <a:buFont typeface="Arial" panose="020B0604020202020204" pitchFamily="34" charset="0"/>
              <a:buChar char="•"/>
              <a:defRPr/>
            </a:pPr>
            <a:r>
              <a:rPr lang="en-US" b="1" dirty="0">
                <a:solidFill>
                  <a:srgbClr val="FFFFFF"/>
                </a:solidFill>
                <a:latin typeface="Corbel"/>
              </a:rPr>
              <a:t>Lease Reimbursement for charter and district schools.</a:t>
            </a:r>
          </a:p>
        </p:txBody>
      </p:sp>
      <p:sp>
        <p:nvSpPr>
          <p:cNvPr id="2" name="TextBox 1">
            <a:extLst>
              <a:ext uri="{FF2B5EF4-FFF2-40B4-BE49-F238E27FC236}">
                <a16:creationId xmlns:a16="http://schemas.microsoft.com/office/drawing/2014/main" id="{2ACBAAEF-88C4-5C5A-71EA-317A33D74FC4}"/>
              </a:ext>
            </a:extLst>
          </p:cNvPr>
          <p:cNvSpPr txBox="1"/>
          <p:nvPr/>
        </p:nvSpPr>
        <p:spPr>
          <a:xfrm>
            <a:off x="2575644" y="968497"/>
            <a:ext cx="3745362" cy="276999"/>
          </a:xfrm>
          <a:prstGeom prst="rect">
            <a:avLst/>
          </a:prstGeom>
          <a:noFill/>
        </p:spPr>
        <p:txBody>
          <a:bodyPr wrap="square" rtlCol="0">
            <a:spAutoFit/>
          </a:bodyPr>
          <a:lstStyle/>
          <a:p>
            <a:pPr algn="ctr" defTabSz="685800">
              <a:buClr>
                <a:srgbClr val="FFFFFF"/>
              </a:buClr>
              <a:defRPr/>
            </a:pPr>
            <a:r>
              <a:rPr lang="en-US" sz="1200" dirty="0">
                <a:solidFill>
                  <a:srgbClr val="FFFFFF"/>
                </a:solidFill>
                <a:latin typeface="Corbel"/>
              </a:rPr>
              <a:t>www.nmpsfa.org</a:t>
            </a:r>
          </a:p>
        </p:txBody>
      </p:sp>
      <p:sp>
        <p:nvSpPr>
          <p:cNvPr id="3" name="TextBox 2">
            <a:extLst>
              <a:ext uri="{FF2B5EF4-FFF2-40B4-BE49-F238E27FC236}">
                <a16:creationId xmlns:a16="http://schemas.microsoft.com/office/drawing/2014/main" id="{E4EF90E1-E70E-281C-0A1D-697819D0D9CE}"/>
              </a:ext>
            </a:extLst>
          </p:cNvPr>
          <p:cNvSpPr txBox="1"/>
          <p:nvPr/>
        </p:nvSpPr>
        <p:spPr>
          <a:xfrm>
            <a:off x="112870" y="1289251"/>
            <a:ext cx="8954930" cy="646331"/>
          </a:xfrm>
          <a:prstGeom prst="rect">
            <a:avLst/>
          </a:prstGeom>
          <a:noFill/>
        </p:spPr>
        <p:txBody>
          <a:bodyPr wrap="square" rtlCol="0">
            <a:spAutoFit/>
          </a:bodyPr>
          <a:lstStyle/>
          <a:p>
            <a:pPr defTabSz="685800">
              <a:buClr>
                <a:srgbClr val="FFFFFF"/>
              </a:buClr>
              <a:defRPr/>
            </a:pPr>
            <a:r>
              <a:rPr lang="en-US" b="1" dirty="0">
                <a:solidFill>
                  <a:srgbClr val="FFFFFF"/>
                </a:solidFill>
                <a:latin typeface="Corbel"/>
              </a:rPr>
              <a:t>Key Dates: </a:t>
            </a:r>
            <a:r>
              <a:rPr lang="en-US" dirty="0">
                <a:solidFill>
                  <a:srgbClr val="FFFFFF"/>
                </a:solidFill>
                <a:latin typeface="Corbel"/>
              </a:rPr>
              <a:t>July 1, 2025 – Applications released | September 30, 2025 – Applications close </a:t>
            </a:r>
          </a:p>
          <a:p>
            <a:pPr defTabSz="685800">
              <a:buClr>
                <a:srgbClr val="FFFFFF"/>
              </a:buClr>
              <a:defRPr/>
            </a:pPr>
            <a:r>
              <a:rPr lang="en-US" dirty="0">
                <a:solidFill>
                  <a:srgbClr val="FFFFFF"/>
                </a:solidFill>
                <a:latin typeface="Corbel"/>
              </a:rPr>
              <a:t>April-May 2026 PSCOC – Standards, Systems and Pre-K Awards made </a:t>
            </a:r>
          </a:p>
        </p:txBody>
      </p:sp>
    </p:spTree>
    <p:extLst>
      <p:ext uri="{BB962C8B-B14F-4D97-AF65-F5344CB8AC3E}">
        <p14:creationId xmlns:p14="http://schemas.microsoft.com/office/powerpoint/2010/main" val="118604782"/>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5E5E5E"/>
      </a:dk2>
      <a:lt2>
        <a:srgbClr val="D6D5D5"/>
      </a:lt2>
      <a:accent1>
        <a:srgbClr val="3B4455"/>
      </a:accent1>
      <a:accent2>
        <a:srgbClr val="BC4E4D"/>
      </a:accent2>
      <a:accent3>
        <a:srgbClr val="007093"/>
      </a:accent3>
      <a:accent4>
        <a:srgbClr val="005C7C"/>
      </a:accent4>
      <a:accent5>
        <a:srgbClr val="004B67"/>
      </a:accent5>
      <a:accent6>
        <a:srgbClr val="002E44"/>
      </a:accent6>
      <a:hlink>
        <a:srgbClr val="0000FF"/>
      </a:hlink>
      <a:folHlink>
        <a:srgbClr val="FF00FF"/>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2_Office Theme">
  <a:themeElements>
    <a:clrScheme name="Custom 1">
      <a:dk1>
        <a:srgbClr val="000000"/>
      </a:dk1>
      <a:lt1>
        <a:srgbClr val="FFFFFF"/>
      </a:lt1>
      <a:dk2>
        <a:srgbClr val="5E5E5E"/>
      </a:dk2>
      <a:lt2>
        <a:srgbClr val="D6D5D5"/>
      </a:lt2>
      <a:accent1>
        <a:srgbClr val="3B4455"/>
      </a:accent1>
      <a:accent2>
        <a:srgbClr val="BC4E4D"/>
      </a:accent2>
      <a:accent3>
        <a:srgbClr val="007093"/>
      </a:accent3>
      <a:accent4>
        <a:srgbClr val="005C7C"/>
      </a:accent4>
      <a:accent5>
        <a:srgbClr val="004B67"/>
      </a:accent5>
      <a:accent6>
        <a:srgbClr val="002E44"/>
      </a:accent6>
      <a:hlink>
        <a:srgbClr val="0000FF"/>
      </a:hlink>
      <a:folHlink>
        <a:srgbClr val="FF00FF"/>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6592</TotalTime>
  <Words>4632</Words>
  <Application>Microsoft Office PowerPoint</Application>
  <PresentationFormat>Letter Paper (8.5x11 in)</PresentationFormat>
  <Paragraphs>598</Paragraphs>
  <Slides>47</Slides>
  <Notes>4</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1_Office Theme</vt:lpstr>
      <vt:lpstr>2_Office Theme</vt:lpstr>
      <vt:lpstr> PSCOC Capital Funding &amp; New Programs  </vt:lpstr>
      <vt:lpstr>Public School Capital Outlay Council</vt:lpstr>
      <vt:lpstr>PSCOOTF, PSCOC &amp; PSFA Organization</vt:lpstr>
      <vt:lpstr>PSCOC Members</vt:lpstr>
      <vt:lpstr>Public School Facilities Authority (PSFA)</vt:lpstr>
      <vt:lpstr>PSFA Core Functions</vt:lpstr>
      <vt:lpstr>PSFA Teams</vt:lpstr>
      <vt:lpstr>State of Our Schools</vt:lpstr>
      <vt:lpstr>Current Funding Programs FY26</vt:lpstr>
      <vt:lpstr>Current PSCOC Active Projects</vt:lpstr>
      <vt:lpstr>Facility Assessment Database &amp;  wNMCI Ranking</vt:lpstr>
      <vt:lpstr>            Facilities Assessment Database (FAD)   Weighted  New Mexico Condition Index</vt:lpstr>
      <vt:lpstr>wNMCI Ranking</vt:lpstr>
      <vt:lpstr>wNMCI Ranking – How to Read</vt:lpstr>
      <vt:lpstr>wNMCI Ranking – How to Read</vt:lpstr>
      <vt:lpstr>wNMCI Ranking – Where to Find</vt:lpstr>
      <vt:lpstr>Facility Master Plans (FMP)</vt:lpstr>
      <vt:lpstr>FMP</vt:lpstr>
      <vt:lpstr>FMP</vt:lpstr>
      <vt:lpstr>PSCOC  Funding Programs</vt:lpstr>
      <vt:lpstr>PSCOC Funding Programs</vt:lpstr>
      <vt:lpstr>PSCOC Funding - Requirements</vt:lpstr>
      <vt:lpstr>State / Local Match</vt:lpstr>
      <vt:lpstr>How to Apply</vt:lpstr>
      <vt:lpstr>Application to Award Process</vt:lpstr>
      <vt:lpstr>More Information</vt:lpstr>
      <vt:lpstr>PSFA/PSCOC Funding Overview Matthew Schimmel, Chief Financial Officer</vt:lpstr>
      <vt:lpstr>PSFA/PSCOC Funding Overview</vt:lpstr>
      <vt:lpstr>Supplemental Severance Tax Bonds (SSTBs)</vt:lpstr>
      <vt:lpstr>PSCOC Funding Uses</vt:lpstr>
      <vt:lpstr>Sources of Funding for Districts</vt:lpstr>
      <vt:lpstr>State | Local Match</vt:lpstr>
      <vt:lpstr>Local Match Reductions</vt:lpstr>
      <vt:lpstr> Community Benefit Fund Electric Bus Grants Claude Morelli, Planning and Design Manager</vt:lpstr>
      <vt:lpstr>Community Benefit Fund (CBF)  Electric Bus Grant Program</vt:lpstr>
      <vt:lpstr>CBF –  Electric Bus Grants Timeline of Events Round 1</vt:lpstr>
      <vt:lpstr>CBF – Electric Bus Grants Summary of Round 1 Applicants &amp; Distributions</vt:lpstr>
      <vt:lpstr>CBF Electric Bus Grants  Round 1 Challenges</vt:lpstr>
      <vt:lpstr>CBF Electric Bus Grants  Round 2 Preparation Stakeholder Engagement</vt:lpstr>
      <vt:lpstr>Maintenance in New Mexico Public Schools Preventive Maintenance Planning Facility Information Management System (FIMS) Facility Maintenance Assessment Report (FMAR)  Exemplary Maintenance</vt:lpstr>
      <vt:lpstr>Preventive Maintenance Plan</vt:lpstr>
      <vt:lpstr>Facility Information Management System (FIMS)</vt:lpstr>
      <vt:lpstr>  Facility Maintenance Assessment Report (FMAR)</vt:lpstr>
      <vt:lpstr>Exemplary Maintenance</vt:lpstr>
      <vt:lpstr> Energy Management </vt:lpstr>
      <vt:lpstr>Measurement &amp; Verification</vt:lpstr>
      <vt:lpstr>PowerPoint Presentation</vt:lpstr>
    </vt:vector>
  </TitlesOfParts>
  <Company>NMPSFA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PSCOC New Member Orientation</dc:title>
  <dc:creator>Ryan Parks</dc:creator>
  <cp:lastModifiedBy>Larry Tillotson</cp:lastModifiedBy>
  <cp:revision>160</cp:revision>
  <cp:lastPrinted>2026-03-19T18:26:25Z</cp:lastPrinted>
  <dcterms:created xsi:type="dcterms:W3CDTF">2024-01-22T19:42:42Z</dcterms:created>
  <dcterms:modified xsi:type="dcterms:W3CDTF">2026-03-27T16:54:37Z</dcterms:modified>
</cp:coreProperties>
</file>